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0"/>
  </p:notesMasterIdLst>
  <p:sldIdLst>
    <p:sldId id="258" r:id="rId5"/>
    <p:sldId id="259" r:id="rId6"/>
    <p:sldId id="260" r:id="rId7"/>
    <p:sldId id="328" r:id="rId8"/>
    <p:sldId id="261" r:id="rId9"/>
    <p:sldId id="487" r:id="rId10"/>
    <p:sldId id="303" r:id="rId11"/>
    <p:sldId id="419" r:id="rId12"/>
    <p:sldId id="262" r:id="rId13"/>
    <p:sldId id="263" r:id="rId14"/>
    <p:sldId id="304" r:id="rId15"/>
    <p:sldId id="377" r:id="rId16"/>
    <p:sldId id="321" r:id="rId17"/>
    <p:sldId id="422" r:id="rId18"/>
    <p:sldId id="423" r:id="rId19"/>
    <p:sldId id="424" r:id="rId20"/>
    <p:sldId id="488" r:id="rId21"/>
    <p:sldId id="489" r:id="rId22"/>
    <p:sldId id="490" r:id="rId23"/>
    <p:sldId id="491" r:id="rId24"/>
    <p:sldId id="492" r:id="rId25"/>
    <p:sldId id="493" r:id="rId26"/>
    <p:sldId id="370" r:id="rId27"/>
    <p:sldId id="371" r:id="rId28"/>
    <p:sldId id="494" r:id="rId29"/>
    <p:sldId id="349" r:id="rId30"/>
    <p:sldId id="386" r:id="rId31"/>
    <p:sldId id="387" r:id="rId32"/>
    <p:sldId id="388" r:id="rId33"/>
    <p:sldId id="308" r:id="rId34"/>
    <p:sldId id="495" r:id="rId35"/>
    <p:sldId id="496" r:id="rId36"/>
    <p:sldId id="497" r:id="rId37"/>
    <p:sldId id="498" r:id="rId38"/>
    <p:sldId id="499" r:id="rId39"/>
    <p:sldId id="500" r:id="rId40"/>
    <p:sldId id="501" r:id="rId41"/>
    <p:sldId id="428" r:id="rId42"/>
    <p:sldId id="369" r:id="rId43"/>
    <p:sldId id="429" r:id="rId44"/>
    <p:sldId id="430" r:id="rId45"/>
    <p:sldId id="502" r:id="rId46"/>
    <p:sldId id="359" r:id="rId47"/>
    <p:sldId id="503" r:id="rId48"/>
    <p:sldId id="504" r:id="rId49"/>
    <p:sldId id="505" r:id="rId50"/>
    <p:sldId id="506" r:id="rId51"/>
    <p:sldId id="507" r:id="rId52"/>
    <p:sldId id="508" r:id="rId53"/>
    <p:sldId id="509" r:id="rId54"/>
    <p:sldId id="510" r:id="rId55"/>
    <p:sldId id="511" r:id="rId56"/>
    <p:sldId id="512" r:id="rId57"/>
    <p:sldId id="513" r:id="rId58"/>
    <p:sldId id="313" r:id="rId59"/>
    <p:sldId id="314" r:id="rId60"/>
    <p:sldId id="372" r:id="rId61"/>
    <p:sldId id="514" r:id="rId62"/>
    <p:sldId id="515" r:id="rId63"/>
    <p:sldId id="516" r:id="rId64"/>
    <p:sldId id="517" r:id="rId65"/>
    <p:sldId id="384" r:id="rId66"/>
    <p:sldId id="518" r:id="rId67"/>
    <p:sldId id="519" r:id="rId68"/>
    <p:sldId id="407" r:id="rId69"/>
    <p:sldId id="520" r:id="rId70"/>
    <p:sldId id="399" r:id="rId71"/>
    <p:sldId id="521" r:id="rId72"/>
    <p:sldId id="408" r:id="rId73"/>
    <p:sldId id="522" r:id="rId74"/>
    <p:sldId id="523" r:id="rId75"/>
    <p:sldId id="524" r:id="rId76"/>
    <p:sldId id="525" r:id="rId77"/>
    <p:sldId id="526" r:id="rId78"/>
    <p:sldId id="527" r:id="rId79"/>
    <p:sldId id="528" r:id="rId80"/>
    <p:sldId id="529" r:id="rId81"/>
    <p:sldId id="530" r:id="rId82"/>
    <p:sldId id="531" r:id="rId83"/>
    <p:sldId id="532" r:id="rId84"/>
    <p:sldId id="476" r:id="rId85"/>
    <p:sldId id="417" r:id="rId86"/>
    <p:sldId id="418" r:id="rId87"/>
    <p:sldId id="483" r:id="rId88"/>
    <p:sldId id="484" r:id="rId89"/>
    <p:sldId id="485" r:id="rId90"/>
    <p:sldId id="486" r:id="rId91"/>
    <p:sldId id="533" r:id="rId92"/>
    <p:sldId id="534" r:id="rId93"/>
    <p:sldId id="535" r:id="rId94"/>
    <p:sldId id="279" r:id="rId95"/>
    <p:sldId id="280" r:id="rId96"/>
    <p:sldId id="281" r:id="rId97"/>
    <p:sldId id="401" r:id="rId98"/>
    <p:sldId id="536" r:id="rId9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63" autoAdjust="0"/>
    <p:restoredTop sz="94660"/>
  </p:normalViewPr>
  <p:slideViewPr>
    <p:cSldViewPr snapToGrid="0">
      <p:cViewPr varScale="1">
        <p:scale>
          <a:sx n="64" d="100"/>
          <a:sy n="64" d="100"/>
        </p:scale>
        <p:origin x="74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549B07-45D9-44CF-B593-06585F5D7F8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BBEA2F-05EC-411F-8218-4910F8943ECA}">
      <dgm:prSet/>
      <dgm:spPr/>
      <dgm:t>
        <a:bodyPr/>
        <a:lstStyle/>
        <a:p>
          <a:pPr rtl="0">
            <a:lnSpc>
              <a:spcPct val="100000"/>
            </a:lnSpc>
          </a:pPr>
          <a:r>
            <a:rPr lang="es-EC" dirty="0"/>
            <a:t>Diseñar e implementar un sistema de inicio de sesión seguro y eficiente para la empresa </a:t>
          </a:r>
          <a:r>
            <a:rPr lang="es-EC" dirty="0" err="1"/>
            <a:t>Screams</a:t>
          </a:r>
          <a:r>
            <a:rPr lang="es-EC" dirty="0"/>
            <a:t> </a:t>
          </a:r>
          <a:r>
            <a:rPr lang="es-EC" dirty="0" err="1"/>
            <a:t>Inc</a:t>
          </a:r>
          <a:r>
            <a:rPr lang="es-EC" dirty="0"/>
            <a:t> utilizando Java EE y una conexión a una base de datos MySQL.</a:t>
          </a:r>
          <a:endParaRPr lang="en-US" dirty="0"/>
        </a:p>
      </dgm:t>
    </dgm:pt>
    <dgm:pt modelId="{D7133372-CF71-4507-99E7-7ED8CBD95465}" type="parTrans" cxnId="{8DB766B6-AE0E-4EFF-8588-15758F006334}">
      <dgm:prSet/>
      <dgm:spPr/>
      <dgm:t>
        <a:bodyPr/>
        <a:lstStyle/>
        <a:p>
          <a:endParaRPr lang="en-US"/>
        </a:p>
      </dgm:t>
    </dgm:pt>
    <dgm:pt modelId="{69FE15C4-FBCF-401D-AAC0-0131243B66CE}" type="sibTrans" cxnId="{8DB766B6-AE0E-4EFF-8588-15758F006334}">
      <dgm:prSet/>
      <dgm:spPr/>
      <dgm:t>
        <a:bodyPr/>
        <a:lstStyle/>
        <a:p>
          <a:pPr>
            <a:lnSpc>
              <a:spcPct val="100000"/>
            </a:lnSpc>
          </a:pPr>
          <a:endParaRPr lang="en-US"/>
        </a:p>
      </dgm:t>
    </dgm:pt>
    <dgm:pt modelId="{84449B42-71F2-4448-9F39-E6748BABBCA3}" type="pres">
      <dgm:prSet presAssocID="{60549B07-45D9-44CF-B593-06585F5D7F85}" presName="root" presStyleCnt="0">
        <dgm:presLayoutVars>
          <dgm:dir/>
          <dgm:resizeHandles val="exact"/>
        </dgm:presLayoutVars>
      </dgm:prSet>
      <dgm:spPr/>
    </dgm:pt>
    <dgm:pt modelId="{4A46155E-983E-4CA0-9363-8DCD5E68B8E6}" type="pres">
      <dgm:prSet presAssocID="{5ABBEA2F-05EC-411F-8218-4910F8943ECA}" presName="compNode" presStyleCnt="0"/>
      <dgm:spPr/>
    </dgm:pt>
    <dgm:pt modelId="{15360648-74CD-4F59-9E40-4DFED63DE9C1}" type="pres">
      <dgm:prSet presAssocID="{5ABBEA2F-05EC-411F-8218-4910F8943ECA}" presName="bgRect" presStyleLbl="bgShp" presStyleIdx="0" presStyleCnt="1" custLinFactNeighborX="1669" custLinFactNeighborY="-3525"/>
      <dgm:spPr/>
    </dgm:pt>
    <dgm:pt modelId="{EF3EB306-BCA3-4296-A73B-A62F39E9DF48}" type="pres">
      <dgm:prSet presAssocID="{5ABBEA2F-05EC-411F-8218-4910F8943ECA}"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s on Shelf"/>
        </a:ext>
      </dgm:extLst>
    </dgm:pt>
    <dgm:pt modelId="{9A7FD8C6-3F97-42A7-AFBE-26D49819C3D8}" type="pres">
      <dgm:prSet presAssocID="{5ABBEA2F-05EC-411F-8218-4910F8943ECA}" presName="spaceRect" presStyleCnt="0"/>
      <dgm:spPr/>
    </dgm:pt>
    <dgm:pt modelId="{A5D550AA-7E3A-4802-A39C-B84DEA459069}" type="pres">
      <dgm:prSet presAssocID="{5ABBEA2F-05EC-411F-8218-4910F8943ECA}" presName="parTx" presStyleLbl="revTx" presStyleIdx="0" presStyleCnt="1">
        <dgm:presLayoutVars>
          <dgm:chMax val="0"/>
          <dgm:chPref val="0"/>
        </dgm:presLayoutVars>
      </dgm:prSet>
      <dgm:spPr/>
    </dgm:pt>
  </dgm:ptLst>
  <dgm:cxnLst>
    <dgm:cxn modelId="{85E8A408-BC64-4A08-837C-8F8C6DC91504}" type="presOf" srcId="{60549B07-45D9-44CF-B593-06585F5D7F85}" destId="{84449B42-71F2-4448-9F39-E6748BABBCA3}" srcOrd="0" destOrd="0" presId="urn:microsoft.com/office/officeart/2018/2/layout/IconVerticalSolidList"/>
    <dgm:cxn modelId="{8167E073-2458-4B7C-A9DA-613AEE52EF6E}" type="presOf" srcId="{5ABBEA2F-05EC-411F-8218-4910F8943ECA}" destId="{A5D550AA-7E3A-4802-A39C-B84DEA459069}" srcOrd="0" destOrd="0" presId="urn:microsoft.com/office/officeart/2018/2/layout/IconVerticalSolidList"/>
    <dgm:cxn modelId="{8DB766B6-AE0E-4EFF-8588-15758F006334}" srcId="{60549B07-45D9-44CF-B593-06585F5D7F85}" destId="{5ABBEA2F-05EC-411F-8218-4910F8943ECA}" srcOrd="0" destOrd="0" parTransId="{D7133372-CF71-4507-99E7-7ED8CBD95465}" sibTransId="{69FE15C4-FBCF-401D-AAC0-0131243B66CE}"/>
    <dgm:cxn modelId="{EE3DEBFF-ED08-47B5-8088-1D6EEC27ACCF}" type="presParOf" srcId="{84449B42-71F2-4448-9F39-E6748BABBCA3}" destId="{4A46155E-983E-4CA0-9363-8DCD5E68B8E6}" srcOrd="0" destOrd="0" presId="urn:microsoft.com/office/officeart/2018/2/layout/IconVerticalSolidList"/>
    <dgm:cxn modelId="{8143857E-6790-47E9-815A-FF16B66F7640}" type="presParOf" srcId="{4A46155E-983E-4CA0-9363-8DCD5E68B8E6}" destId="{15360648-74CD-4F59-9E40-4DFED63DE9C1}" srcOrd="0" destOrd="0" presId="urn:microsoft.com/office/officeart/2018/2/layout/IconVerticalSolidList"/>
    <dgm:cxn modelId="{886014E6-C4BF-4E71-8E94-6D4D57B23294}" type="presParOf" srcId="{4A46155E-983E-4CA0-9363-8DCD5E68B8E6}" destId="{EF3EB306-BCA3-4296-A73B-A62F39E9DF48}" srcOrd="1" destOrd="0" presId="urn:microsoft.com/office/officeart/2018/2/layout/IconVerticalSolidList"/>
    <dgm:cxn modelId="{160509FB-A78B-4EAA-81EB-9B25414AAC95}" type="presParOf" srcId="{4A46155E-983E-4CA0-9363-8DCD5E68B8E6}" destId="{9A7FD8C6-3F97-42A7-AFBE-26D49819C3D8}" srcOrd="2" destOrd="0" presId="urn:microsoft.com/office/officeart/2018/2/layout/IconVerticalSolidList"/>
    <dgm:cxn modelId="{62B47C1D-9317-4DBA-8618-6352DFA14454}" type="presParOf" srcId="{4A46155E-983E-4CA0-9363-8DCD5E68B8E6}" destId="{A5D550AA-7E3A-4802-A39C-B84DEA45906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60648-74CD-4F59-9E40-4DFED63DE9C1}">
      <dsp:nvSpPr>
        <dsp:cNvPr id="0" name=""/>
        <dsp:cNvSpPr/>
      </dsp:nvSpPr>
      <dsp:spPr>
        <a:xfrm>
          <a:off x="0" y="1248507"/>
          <a:ext cx="8269845" cy="11034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3EB306-BCA3-4296-A73B-A62F39E9DF48}">
      <dsp:nvSpPr>
        <dsp:cNvPr id="0" name=""/>
        <dsp:cNvSpPr/>
      </dsp:nvSpPr>
      <dsp:spPr>
        <a:xfrm>
          <a:off x="333805" y="1535691"/>
          <a:ext cx="606919" cy="6069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D550AA-7E3A-4802-A39C-B84DEA459069}">
      <dsp:nvSpPr>
        <dsp:cNvPr id="0" name=""/>
        <dsp:cNvSpPr/>
      </dsp:nvSpPr>
      <dsp:spPr>
        <a:xfrm>
          <a:off x="1274531" y="1287406"/>
          <a:ext cx="6995313" cy="1103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6" tIns="116786" rIns="116786" bIns="116786" numCol="1" spcCol="1270" anchor="ctr" anchorCtr="0">
          <a:noAutofit/>
        </a:bodyPr>
        <a:lstStyle/>
        <a:p>
          <a:pPr marL="0" lvl="0" indent="0" algn="l" defTabSz="844550" rtl="0">
            <a:lnSpc>
              <a:spcPct val="100000"/>
            </a:lnSpc>
            <a:spcBef>
              <a:spcPct val="0"/>
            </a:spcBef>
            <a:spcAft>
              <a:spcPct val="35000"/>
            </a:spcAft>
            <a:buNone/>
          </a:pPr>
          <a:r>
            <a:rPr lang="es-EC" sz="1900" kern="1200" dirty="0"/>
            <a:t>Diseñar e implementar un sistema de inicio de sesión seguro y eficiente para la empresa </a:t>
          </a:r>
          <a:r>
            <a:rPr lang="es-EC" sz="1900" kern="1200" dirty="0" err="1"/>
            <a:t>Screams</a:t>
          </a:r>
          <a:r>
            <a:rPr lang="es-EC" sz="1900" kern="1200" dirty="0"/>
            <a:t> </a:t>
          </a:r>
          <a:r>
            <a:rPr lang="es-EC" sz="1900" kern="1200" dirty="0" err="1"/>
            <a:t>Inc</a:t>
          </a:r>
          <a:r>
            <a:rPr lang="es-EC" sz="1900" kern="1200" dirty="0"/>
            <a:t> utilizando Java EE y una conexión a una base de datos MySQL.</a:t>
          </a:r>
          <a:endParaRPr lang="en-US" sz="1900" kern="1200" dirty="0"/>
        </a:p>
      </dsp:txBody>
      <dsp:txXfrm>
        <a:off x="1274531" y="1287406"/>
        <a:ext cx="6995313" cy="11034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690D5-D519-41DB-B4EF-34C6DC34EE12}" type="datetimeFigureOut">
              <a:rPr lang="es-ES" smtClean="0"/>
              <a:t>27/07/2023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38BF6F-5D13-49E3-B34F-51589BE3BF15}" type="slidenum">
              <a:rPr lang="es-ES" smtClean="0"/>
              <a:t>‹Nº›</a:t>
            </a:fld>
            <a:endParaRPr lang="es-ES"/>
          </a:p>
        </p:txBody>
      </p:sp>
    </p:spTree>
    <p:extLst>
      <p:ext uri="{BB962C8B-B14F-4D97-AF65-F5344CB8AC3E}">
        <p14:creationId xmlns:p14="http://schemas.microsoft.com/office/powerpoint/2010/main" val="1568776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7/27/2023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a:p>
        </p:txBody>
      </p:sp>
    </p:spTree>
    <p:extLst>
      <p:ext uri="{BB962C8B-B14F-4D97-AF65-F5344CB8AC3E}">
        <p14:creationId xmlns:p14="http://schemas.microsoft.com/office/powerpoint/2010/main" val="26643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386174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7/27/2023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a:p>
        </p:txBody>
      </p:sp>
    </p:spTree>
    <p:extLst>
      <p:ext uri="{BB962C8B-B14F-4D97-AF65-F5344CB8AC3E}">
        <p14:creationId xmlns:p14="http://schemas.microsoft.com/office/powerpoint/2010/main" val="1185589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7/27/2023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252162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7/27/2023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a:p>
        </p:txBody>
      </p:sp>
    </p:spTree>
    <p:extLst>
      <p:ext uri="{BB962C8B-B14F-4D97-AF65-F5344CB8AC3E}">
        <p14:creationId xmlns:p14="http://schemas.microsoft.com/office/powerpoint/2010/main" val="52464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pPr/>
              <a:t>7/27/2023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601711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7/27/2023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2980059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7/27/2023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194981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317869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7/27/2023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a:p>
        </p:txBody>
      </p:sp>
    </p:spTree>
    <p:extLst>
      <p:ext uri="{BB962C8B-B14F-4D97-AF65-F5344CB8AC3E}">
        <p14:creationId xmlns:p14="http://schemas.microsoft.com/office/powerpoint/2010/main" val="334831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7/27/2023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3309877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7/27/2023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132138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956176-055A-4F41-9A1C-5A8ABC57AE1B}"/>
              </a:ext>
            </a:extLst>
          </p:cNvPr>
          <p:cNvSpPr>
            <a:spLocks noGrp="1"/>
          </p:cNvSpPr>
          <p:nvPr>
            <p:ph type="ctrTitle"/>
          </p:nvPr>
        </p:nvSpPr>
        <p:spPr>
          <a:xfrm>
            <a:off x="517945" y="3608618"/>
            <a:ext cx="10993549" cy="678311"/>
          </a:xfrm>
        </p:spPr>
        <p:txBody>
          <a:bodyPr>
            <a:normAutofit/>
          </a:bodyPr>
          <a:lstStyle/>
          <a:p>
            <a:pPr algn="ctr"/>
            <a:r>
              <a:rPr lang="es-EC" dirty="0">
                <a:solidFill>
                  <a:schemeClr val="bg1"/>
                </a:solidFill>
              </a:rPr>
              <a:t>LOGIN EN NETBEANS</a:t>
            </a:r>
          </a:p>
        </p:txBody>
      </p:sp>
      <p:sp>
        <p:nvSpPr>
          <p:cNvPr id="3" name="Subtítulo 2">
            <a:extLst>
              <a:ext uri="{FF2B5EF4-FFF2-40B4-BE49-F238E27FC236}">
                <a16:creationId xmlns:a16="http://schemas.microsoft.com/office/drawing/2014/main" id="{3D0C571E-A349-4667-927F-5916BE6073A2}"/>
              </a:ext>
            </a:extLst>
          </p:cNvPr>
          <p:cNvSpPr>
            <a:spLocks noGrp="1"/>
          </p:cNvSpPr>
          <p:nvPr>
            <p:ph type="subTitle" idx="1"/>
          </p:nvPr>
        </p:nvSpPr>
        <p:spPr>
          <a:xfrm>
            <a:off x="599226" y="5149400"/>
            <a:ext cx="4734774" cy="1235358"/>
          </a:xfrm>
        </p:spPr>
        <p:txBody>
          <a:bodyPr>
            <a:normAutofit/>
          </a:bodyPr>
          <a:lstStyle/>
          <a:p>
            <a:r>
              <a:rPr lang="es-EC" b="1" dirty="0">
                <a:solidFill>
                  <a:schemeClr val="bg1"/>
                </a:solidFill>
              </a:rPr>
              <a:t>Integrantes: </a:t>
            </a:r>
            <a:r>
              <a:rPr lang="es-EC" dirty="0">
                <a:solidFill>
                  <a:schemeClr val="bg1"/>
                </a:solidFill>
              </a:rPr>
              <a:t>ADRIÁN MOSQUERA</a:t>
            </a:r>
          </a:p>
          <a:p>
            <a:r>
              <a:rPr lang="es-EC" dirty="0">
                <a:solidFill>
                  <a:schemeClr val="bg1"/>
                </a:solidFill>
              </a:rPr>
              <a:t>                            ANDRÉS PALLANGO</a:t>
            </a:r>
          </a:p>
          <a:p>
            <a:r>
              <a:rPr lang="es-EC" dirty="0">
                <a:solidFill>
                  <a:schemeClr val="bg1"/>
                </a:solidFill>
              </a:rPr>
              <a:t>                            PAÚL SÁNCHEZ</a:t>
            </a:r>
          </a:p>
          <a:p>
            <a:endParaRPr lang="es-EC" dirty="0">
              <a:solidFill>
                <a:schemeClr val="bg1"/>
              </a:solidFill>
            </a:endParaRPr>
          </a:p>
        </p:txBody>
      </p:sp>
      <p:pic>
        <p:nvPicPr>
          <p:cNvPr id="1026" name="Picture 2" descr="Resultado de imagen para espe">
            <a:extLst>
              <a:ext uri="{FF2B5EF4-FFF2-40B4-BE49-F238E27FC236}">
                <a16:creationId xmlns:a16="http://schemas.microsoft.com/office/drawing/2014/main" id="{F414D571-4BC8-480A-8CAB-8B16FE515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97" y="716302"/>
            <a:ext cx="11647502" cy="2193925"/>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a:extLst>
              <a:ext uri="{FF2B5EF4-FFF2-40B4-BE49-F238E27FC236}">
                <a16:creationId xmlns:a16="http://schemas.microsoft.com/office/drawing/2014/main" id="{1967A448-01D9-4956-A50F-F9BFFBEC42EB}"/>
              </a:ext>
            </a:extLst>
          </p:cNvPr>
          <p:cNvSpPr txBox="1">
            <a:spLocks/>
          </p:cNvSpPr>
          <p:nvPr/>
        </p:nvSpPr>
        <p:spPr>
          <a:xfrm>
            <a:off x="7874427" y="5149400"/>
            <a:ext cx="3718347" cy="1324648"/>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s-EC" b="1" dirty="0">
                <a:solidFill>
                  <a:schemeClr val="bg1"/>
                </a:solidFill>
              </a:rPr>
              <a:t>NRC: 9877</a:t>
            </a:r>
            <a:endParaRPr lang="es-EC" dirty="0">
              <a:solidFill>
                <a:schemeClr val="bg1"/>
              </a:solidFill>
            </a:endParaRPr>
          </a:p>
          <a:p>
            <a:r>
              <a:rPr lang="es-EC" b="1" dirty="0">
                <a:solidFill>
                  <a:schemeClr val="bg1"/>
                </a:solidFill>
              </a:rPr>
              <a:t>FECHA</a:t>
            </a:r>
            <a:r>
              <a:rPr lang="es-EC" b="1">
                <a:solidFill>
                  <a:schemeClr val="bg1"/>
                </a:solidFill>
              </a:rPr>
              <a:t>: 27</a:t>
            </a:r>
            <a:r>
              <a:rPr lang="es-EC">
                <a:solidFill>
                  <a:schemeClr val="bg1"/>
                </a:solidFill>
              </a:rPr>
              <a:t>/07/2023</a:t>
            </a:r>
            <a:endParaRPr lang="es-EC" dirty="0">
              <a:solidFill>
                <a:schemeClr val="bg1"/>
              </a:solidFill>
            </a:endParaRPr>
          </a:p>
          <a:p>
            <a:r>
              <a:rPr lang="es-EC" b="1" dirty="0">
                <a:solidFill>
                  <a:schemeClr val="bg1"/>
                </a:solidFill>
              </a:rPr>
              <a:t>TUTOR:	</a:t>
            </a:r>
            <a:r>
              <a:rPr lang="es-EC" dirty="0">
                <a:solidFill>
                  <a:schemeClr val="bg1"/>
                </a:solidFill>
              </a:rPr>
              <a:t>Ing. Mauricio Campaña</a:t>
            </a:r>
            <a:endParaRPr lang="es-EC" b="1" dirty="0">
              <a:solidFill>
                <a:schemeClr val="bg1"/>
              </a:solidFill>
            </a:endParaRPr>
          </a:p>
        </p:txBody>
      </p:sp>
      <p:sp>
        <p:nvSpPr>
          <p:cNvPr id="8" name="CuadroTexto 7">
            <a:extLst>
              <a:ext uri="{FF2B5EF4-FFF2-40B4-BE49-F238E27FC236}">
                <a16:creationId xmlns:a16="http://schemas.microsoft.com/office/drawing/2014/main" id="{2A512A79-B951-4143-9C53-4F290E48939A}"/>
              </a:ext>
            </a:extLst>
          </p:cNvPr>
          <p:cNvSpPr txBox="1"/>
          <p:nvPr/>
        </p:nvSpPr>
        <p:spPr>
          <a:xfrm>
            <a:off x="11817675" y="6457890"/>
            <a:ext cx="374325" cy="400110"/>
          </a:xfrm>
          <a:prstGeom prst="rect">
            <a:avLst/>
          </a:prstGeom>
          <a:noFill/>
        </p:spPr>
        <p:txBody>
          <a:bodyPr wrap="square" rtlCol="0">
            <a:spAutoFit/>
          </a:bodyPr>
          <a:lstStyle/>
          <a:p>
            <a:r>
              <a:rPr lang="es-EC" sz="2000" dirty="0"/>
              <a:t>1</a:t>
            </a:r>
          </a:p>
        </p:txBody>
      </p:sp>
    </p:spTree>
    <p:extLst>
      <p:ext uri="{BB962C8B-B14F-4D97-AF65-F5344CB8AC3E}">
        <p14:creationId xmlns:p14="http://schemas.microsoft.com/office/powerpoint/2010/main" val="4206866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2.7		JAVA PERSISTENCE API (JPA).</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2" y="2180496"/>
            <a:ext cx="7825961" cy="3678303"/>
          </a:xfrm>
        </p:spPr>
        <p:txBody>
          <a:bodyPr>
            <a:normAutofit fontScale="85000" lnSpcReduction="20000"/>
          </a:bodyPr>
          <a:lstStyle/>
          <a:p>
            <a:pPr marL="0" indent="0">
              <a:spcBef>
                <a:spcPts val="20"/>
              </a:spcBef>
              <a:buNone/>
            </a:pPr>
            <a:r>
              <a:rPr lang="es-EC" dirty="0">
                <a:solidFill>
                  <a:schemeClr val="tx1"/>
                </a:solidFill>
              </a:rPr>
              <a:t>JPA es una API </a:t>
            </a:r>
            <a:r>
              <a:rPr lang="es-EC" dirty="0" err="1">
                <a:solidFill>
                  <a:schemeClr val="tx1"/>
                </a:solidFill>
              </a:rPr>
              <a:t>Object</a:t>
            </a:r>
            <a:r>
              <a:rPr lang="es-EC" dirty="0">
                <a:solidFill>
                  <a:schemeClr val="tx1"/>
                </a:solidFill>
              </a:rPr>
              <a:t> </a:t>
            </a:r>
            <a:r>
              <a:rPr lang="es-EC" dirty="0" err="1">
                <a:solidFill>
                  <a:schemeClr val="tx1"/>
                </a:solidFill>
              </a:rPr>
              <a:t>Relational</a:t>
            </a:r>
            <a:r>
              <a:rPr lang="es-EC" dirty="0">
                <a:solidFill>
                  <a:schemeClr val="tx1"/>
                </a:solidFill>
              </a:rPr>
              <a:t> </a:t>
            </a:r>
            <a:r>
              <a:rPr lang="es-EC" dirty="0" err="1">
                <a:solidFill>
                  <a:schemeClr val="tx1"/>
                </a:solidFill>
              </a:rPr>
              <a:t>Mapping</a:t>
            </a:r>
            <a:r>
              <a:rPr lang="es-EC" dirty="0">
                <a:solidFill>
                  <a:schemeClr val="tx1"/>
                </a:solidFill>
              </a:rPr>
              <a:t> (ORM), que permite interactuar con la base de datos por medio de objetos, de esta forma, JPA es el encargado de convertir los objetos Java en instrucciones para el Manejador de Base de Datos (MDB) y sustituye a las, es decir automatiza la asignación de objetos java a tabla de objetos de base de datos relacionales [6].</a:t>
            </a:r>
          </a:p>
          <a:p>
            <a:pPr marL="0" indent="0">
              <a:spcBef>
                <a:spcPts val="20"/>
              </a:spcBef>
              <a:buNone/>
            </a:pPr>
            <a:r>
              <a:rPr lang="es-EC" dirty="0">
                <a:solidFill>
                  <a:schemeClr val="tx1"/>
                </a:solidFill>
              </a:rPr>
              <a:t>Las características que forman parte del trabajo del la JPA son: </a:t>
            </a:r>
          </a:p>
          <a:p>
            <a:pPr>
              <a:spcBef>
                <a:spcPts val="20"/>
              </a:spcBef>
            </a:pPr>
            <a:r>
              <a:rPr lang="es-EC" dirty="0">
                <a:solidFill>
                  <a:schemeClr val="tx1"/>
                </a:solidFill>
              </a:rPr>
              <a:t>Metadatos: JPA Asigna objetos a una base de datos mediante el uso de metadatos</a:t>
            </a:r>
          </a:p>
          <a:p>
            <a:pPr>
              <a:spcBef>
                <a:spcPts val="20"/>
              </a:spcBef>
            </a:pPr>
            <a:r>
              <a:rPr lang="es-EC" dirty="0">
                <a:solidFill>
                  <a:schemeClr val="tx1"/>
                </a:solidFill>
              </a:rPr>
              <a:t>Entidades y metadatos:</a:t>
            </a:r>
          </a:p>
          <a:p>
            <a:pPr lvl="1">
              <a:spcBef>
                <a:spcPts val="20"/>
              </a:spcBef>
            </a:pPr>
            <a:r>
              <a:rPr lang="es-EC" dirty="0">
                <a:solidFill>
                  <a:schemeClr val="tx1"/>
                </a:solidFill>
              </a:rPr>
              <a:t>Entidades tienen asociados metadatos que describen el mapeado</a:t>
            </a:r>
          </a:p>
          <a:p>
            <a:pPr lvl="1">
              <a:spcBef>
                <a:spcPts val="20"/>
              </a:spcBef>
            </a:pPr>
            <a:r>
              <a:rPr lang="es-EC" dirty="0">
                <a:solidFill>
                  <a:schemeClr val="tx1"/>
                </a:solidFill>
              </a:rPr>
              <a:t>Permiten reconocer las asignaciones</a:t>
            </a:r>
          </a:p>
          <a:p>
            <a:pPr>
              <a:spcBef>
                <a:spcPts val="20"/>
              </a:spcBef>
            </a:pPr>
            <a:r>
              <a:rPr lang="es-EC" dirty="0">
                <a:solidFill>
                  <a:schemeClr val="tx1"/>
                </a:solidFill>
              </a:rPr>
              <a:t>Formatos:</a:t>
            </a:r>
          </a:p>
          <a:p>
            <a:pPr lvl="1">
              <a:spcBef>
                <a:spcPts val="20"/>
              </a:spcBef>
            </a:pPr>
            <a:r>
              <a:rPr lang="es-EC" dirty="0">
                <a:solidFill>
                  <a:schemeClr val="tx1"/>
                </a:solidFill>
              </a:rPr>
              <a:t>Anotaciones descritas en </a:t>
            </a:r>
            <a:r>
              <a:rPr lang="es-EC" dirty="0" err="1">
                <a:solidFill>
                  <a:schemeClr val="tx1"/>
                </a:solidFill>
              </a:rPr>
              <a:t>javax.persistence</a:t>
            </a:r>
            <a:r>
              <a:rPr lang="es-EC" dirty="0">
                <a:solidFill>
                  <a:schemeClr val="tx1"/>
                </a:solidFill>
              </a:rPr>
              <a:t>.</a:t>
            </a:r>
          </a:p>
          <a:p>
            <a:pPr lvl="1">
              <a:spcBef>
                <a:spcPts val="20"/>
              </a:spcBef>
            </a:pPr>
            <a:r>
              <a:rPr lang="es-EC" dirty="0">
                <a:solidFill>
                  <a:schemeClr val="tx1"/>
                </a:solidFill>
              </a:rPr>
              <a:t>Descriptores XML</a:t>
            </a:r>
          </a:p>
          <a:p>
            <a:pPr>
              <a:spcBef>
                <a:spcPts val="20"/>
              </a:spcBef>
            </a:pPr>
            <a:r>
              <a:rPr lang="es-EC" dirty="0">
                <a:solidFill>
                  <a:schemeClr val="tx1"/>
                </a:solidFill>
              </a:rPr>
              <a:t>Configuración por excepción:</a:t>
            </a:r>
          </a:p>
          <a:p>
            <a:pPr lvl="1">
              <a:spcBef>
                <a:spcPts val="20"/>
              </a:spcBef>
            </a:pPr>
            <a:r>
              <a:rPr lang="es-EC" dirty="0">
                <a:solidFill>
                  <a:schemeClr val="tx1"/>
                </a:solidFill>
              </a:rPr>
              <a:t>JPA cuenta con reglas del mapeado por defecto</a:t>
            </a:r>
          </a:p>
          <a:p>
            <a:pPr lvl="1">
              <a:spcBef>
                <a:spcPts val="20"/>
              </a:spcBef>
            </a:pPr>
            <a:r>
              <a:rPr lang="es-EC" dirty="0">
                <a:solidFill>
                  <a:schemeClr val="tx1"/>
                </a:solidFill>
              </a:rPr>
              <a:t>Solo se necesita metadatos para excepciones.</a:t>
            </a:r>
          </a:p>
          <a:p>
            <a:pPr marL="0" indent="0">
              <a:spcBef>
                <a:spcPts val="20"/>
              </a:spcBef>
              <a:buNone/>
            </a:pPr>
            <a:endParaRPr lang="es-EC" dirty="0">
              <a:solidFill>
                <a:schemeClr val="tx1"/>
              </a:solidFill>
            </a:endParaRP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6">
            <a:extLst>
              <a:ext uri="{FF2B5EF4-FFF2-40B4-BE49-F238E27FC236}">
                <a16:creationId xmlns:a16="http://schemas.microsoft.com/office/drawing/2014/main" id="{7072779E-D394-39C0-8C7A-699C305E446A}"/>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7</a:t>
            </a:r>
          </a:p>
        </p:txBody>
      </p:sp>
      <p:grpSp>
        <p:nvGrpSpPr>
          <p:cNvPr id="12" name="Grupo 11">
            <a:extLst>
              <a:ext uri="{FF2B5EF4-FFF2-40B4-BE49-F238E27FC236}">
                <a16:creationId xmlns:a16="http://schemas.microsoft.com/office/drawing/2014/main" id="{0BEE396A-D50B-1C2B-532B-7A3435F1733B}"/>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9F6A10E7-F644-B0A8-E8BA-3B1F737F7C4C}"/>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b="1" dirty="0">
                  <a:solidFill>
                    <a:srgbClr val="FFFF00"/>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b="1" dirty="0">
                  <a:solidFill>
                    <a:srgbClr val="FFFF00"/>
                  </a:solidFill>
                </a:rPr>
                <a:t>2.7	</a:t>
              </a:r>
              <a:r>
                <a:rPr lang="es-EC" sz="900" b="1" dirty="0">
                  <a:solidFill>
                    <a:srgbClr val="FFFF00"/>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95FC1735-B967-ACB1-9967-07550E4AAFED}"/>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10</a:t>
              </a:r>
            </a:p>
          </p:txBody>
        </p:sp>
      </p:grpSp>
    </p:spTree>
    <p:extLst>
      <p:ext uri="{BB962C8B-B14F-4D97-AF65-F5344CB8AC3E}">
        <p14:creationId xmlns:p14="http://schemas.microsoft.com/office/powerpoint/2010/main" val="3844874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2.8		OBJETOS DE MAPEO RELACIONAL.</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2" y="2180496"/>
            <a:ext cx="7825961" cy="4172178"/>
          </a:xfrm>
        </p:spPr>
        <p:txBody>
          <a:bodyPr>
            <a:normAutofit/>
          </a:bodyPr>
          <a:lstStyle/>
          <a:p>
            <a:pPr marL="0" indent="0">
              <a:spcBef>
                <a:spcPts val="20"/>
              </a:spcBef>
              <a:buNone/>
            </a:pPr>
            <a:r>
              <a:rPr lang="es-EC" dirty="0">
                <a:solidFill>
                  <a:schemeClr val="tx1"/>
                </a:solidFill>
              </a:rPr>
              <a:t>Ser encarga de asignar objetos a los datos almacenados en base de datos relacionales, es decir automatizar objetos java a tablas de base de datos relacionales [2], estas a su ves sustituyen a las </a:t>
            </a:r>
            <a:r>
              <a:rPr lang="es-EC" dirty="0" err="1">
                <a:solidFill>
                  <a:schemeClr val="tx1"/>
                </a:solidFill>
              </a:rPr>
              <a:t>entity</a:t>
            </a:r>
            <a:r>
              <a:rPr lang="es-EC" dirty="0">
                <a:solidFill>
                  <a:schemeClr val="tx1"/>
                </a:solidFill>
              </a:rPr>
              <a:t> </a:t>
            </a:r>
            <a:r>
              <a:rPr lang="es-EC" dirty="0" err="1">
                <a:solidFill>
                  <a:schemeClr val="tx1"/>
                </a:solidFill>
              </a:rPr>
              <a:t>beans</a:t>
            </a:r>
            <a:r>
              <a:rPr lang="es-EC" dirty="0">
                <a:solidFill>
                  <a:schemeClr val="tx1"/>
                </a:solidFill>
              </a:rPr>
              <a:t>.</a:t>
            </a:r>
          </a:p>
          <a:p>
            <a:pPr marL="0" indent="0">
              <a:spcBef>
                <a:spcPts val="20"/>
              </a:spcBef>
              <a:buNone/>
            </a:pPr>
            <a:r>
              <a:rPr lang="es-EC" dirty="0">
                <a:solidFill>
                  <a:schemeClr val="tx1"/>
                </a:solidFill>
              </a:rPr>
              <a:t>El ORM se encarga, de forma automática, de convertir los objetos en registros y viceversa, simulando así tener una base de datos orientada a objetos.</a:t>
            </a:r>
          </a:p>
          <a:p>
            <a:pPr marL="0" indent="0">
              <a:spcBef>
                <a:spcPts val="20"/>
              </a:spcBef>
              <a:buNone/>
            </a:pPr>
            <a:r>
              <a:rPr lang="es-EC" dirty="0">
                <a:solidFill>
                  <a:schemeClr val="tx1"/>
                </a:solidFill>
              </a:rPr>
              <a:t>A la hora de almacenar los datos de un programa orientado a objetos en una base de datos relacional, surge un inconveniente debido a incompatibilidad de sistemas de tipos de datos. En el software orientado a objetos, la información se representa como clases y objetos. En las bases de datos relacionales, como tablas y sus restricciones. Por tanto, para almacenar la información tratada en un programa orientado a objetos en una base de datos relacional es necesaria una traducción entre ambas formas.</a:t>
            </a:r>
          </a:p>
          <a:p>
            <a:pPr marL="0" indent="0">
              <a:spcBef>
                <a:spcPts val="20"/>
              </a:spcBef>
              <a:buNone/>
            </a:pPr>
            <a:endParaRPr lang="es-ES" dirty="0">
              <a:solidFill>
                <a:schemeClr val="tx1"/>
              </a:solidFill>
            </a:endParaRP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6">
            <a:extLst>
              <a:ext uri="{FF2B5EF4-FFF2-40B4-BE49-F238E27FC236}">
                <a16:creationId xmlns:a16="http://schemas.microsoft.com/office/drawing/2014/main" id="{01E73459-CB98-1523-339A-35B867603BC2}"/>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8</a:t>
            </a:r>
          </a:p>
        </p:txBody>
      </p:sp>
      <p:sp>
        <p:nvSpPr>
          <p:cNvPr id="15" name="CuadroTexto 14">
            <a:extLst>
              <a:ext uri="{FF2B5EF4-FFF2-40B4-BE49-F238E27FC236}">
                <a16:creationId xmlns:a16="http://schemas.microsoft.com/office/drawing/2014/main" id="{8822F3A3-D518-B997-60D2-D48C72A590A6}"/>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8</a:t>
            </a:r>
          </a:p>
        </p:txBody>
      </p:sp>
      <p:sp>
        <p:nvSpPr>
          <p:cNvPr id="8" name="CuadroTexto 7">
            <a:extLst>
              <a:ext uri="{FF2B5EF4-FFF2-40B4-BE49-F238E27FC236}">
                <a16:creationId xmlns:a16="http://schemas.microsoft.com/office/drawing/2014/main" id="{A3B2BD69-DB39-AC56-E46F-AD3C890C472F}"/>
              </a:ext>
            </a:extLst>
          </p:cNvPr>
          <p:cNvSpPr txBox="1"/>
          <p:nvPr/>
        </p:nvSpPr>
        <p:spPr>
          <a:xfrm>
            <a:off x="11713580" y="6462978"/>
            <a:ext cx="478420" cy="400110"/>
          </a:xfrm>
          <a:prstGeom prst="rect">
            <a:avLst/>
          </a:prstGeom>
          <a:noFill/>
        </p:spPr>
        <p:txBody>
          <a:bodyPr wrap="square" rtlCol="0">
            <a:spAutoFit/>
          </a:bodyPr>
          <a:lstStyle/>
          <a:p>
            <a:pPr algn="ctr"/>
            <a:r>
              <a:rPr lang="es-MX" sz="2000" dirty="0">
                <a:solidFill>
                  <a:schemeClr val="bg1"/>
                </a:solidFill>
              </a:rPr>
              <a:t>9</a:t>
            </a:r>
            <a:endParaRPr lang="es-EC" sz="2000" dirty="0">
              <a:solidFill>
                <a:schemeClr val="bg1"/>
              </a:solidFill>
            </a:endParaRPr>
          </a:p>
        </p:txBody>
      </p:sp>
      <p:grpSp>
        <p:nvGrpSpPr>
          <p:cNvPr id="13" name="Grupo 12">
            <a:extLst>
              <a:ext uri="{FF2B5EF4-FFF2-40B4-BE49-F238E27FC236}">
                <a16:creationId xmlns:a16="http://schemas.microsoft.com/office/drawing/2014/main" id="{E1684647-FA1F-74C0-9652-AB12402E710E}"/>
              </a:ext>
            </a:extLst>
          </p:cNvPr>
          <p:cNvGrpSpPr/>
          <p:nvPr/>
        </p:nvGrpSpPr>
        <p:grpSpPr>
          <a:xfrm>
            <a:off x="9127861" y="0"/>
            <a:ext cx="3064879" cy="6863088"/>
            <a:chOff x="9127861" y="0"/>
            <a:chExt cx="3064879" cy="6863088"/>
          </a:xfrm>
        </p:grpSpPr>
        <p:sp>
          <p:nvSpPr>
            <p:cNvPr id="14" name="Marcador de contenido 2">
              <a:extLst>
                <a:ext uri="{FF2B5EF4-FFF2-40B4-BE49-F238E27FC236}">
                  <a16:creationId xmlns:a16="http://schemas.microsoft.com/office/drawing/2014/main" id="{DBB058C9-5588-6D5A-5326-BC982E939DAB}"/>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b="1" dirty="0">
                  <a:solidFill>
                    <a:srgbClr val="FFFF00"/>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b="1" dirty="0">
                  <a:solidFill>
                    <a:srgbClr val="FFFF00"/>
                  </a:solidFill>
                </a:rPr>
                <a:t>2.8	</a:t>
              </a:r>
              <a:r>
                <a:rPr lang="es-EC" sz="900" b="1" dirty="0">
                  <a:solidFill>
                    <a:srgbClr val="FFFF00"/>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6" name="CuadroTexto 15">
              <a:extLst>
                <a:ext uri="{FF2B5EF4-FFF2-40B4-BE49-F238E27FC236}">
                  <a16:creationId xmlns:a16="http://schemas.microsoft.com/office/drawing/2014/main" id="{12DC7705-173F-6302-F6AB-D6939A74EA86}"/>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11</a:t>
              </a:r>
            </a:p>
          </p:txBody>
        </p:sp>
      </p:grpSp>
    </p:spTree>
    <p:extLst>
      <p:ext uri="{BB962C8B-B14F-4D97-AF65-F5344CB8AC3E}">
        <p14:creationId xmlns:p14="http://schemas.microsoft.com/office/powerpoint/2010/main" val="3857894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581192" y="702156"/>
            <a:ext cx="8517854" cy="1013800"/>
          </a:xfrm>
        </p:spPr>
        <p:txBody>
          <a:bodyPr/>
          <a:lstStyle/>
          <a:p>
            <a:r>
              <a:rPr lang="es-ES" dirty="0"/>
              <a:t>2.9		</a:t>
            </a:r>
            <a:r>
              <a:rPr lang="es-EC" dirty="0"/>
              <a:t>ENTITY MANAGER.</a:t>
            </a:r>
            <a:endParaRPr lang="es-ES" dirty="0"/>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2" y="1927833"/>
            <a:ext cx="8370303" cy="3606693"/>
          </a:xfrm>
        </p:spPr>
        <p:txBody>
          <a:bodyPr>
            <a:normAutofit/>
          </a:bodyPr>
          <a:lstStyle/>
          <a:p>
            <a:pPr marL="0" indent="0">
              <a:spcBef>
                <a:spcPts val="20"/>
              </a:spcBef>
              <a:buNone/>
            </a:pPr>
            <a:r>
              <a:rPr lang="es-EC" dirty="0">
                <a:solidFill>
                  <a:schemeClr val="tx1"/>
                </a:solidFill>
              </a:rPr>
              <a:t>MS </a:t>
            </a:r>
            <a:r>
              <a:rPr lang="es-EC" dirty="0" err="1">
                <a:solidFill>
                  <a:schemeClr val="tx1"/>
                </a:solidFill>
              </a:rPr>
              <a:t>Build</a:t>
            </a:r>
            <a:r>
              <a:rPr lang="es-EC" dirty="0">
                <a:solidFill>
                  <a:schemeClr val="tx1"/>
                </a:solidFill>
              </a:rPr>
              <a:t> es [7] una herramienta de compilación de software desarrollada por Microsoft que se utiliza para crear aplicaciones y sistemas en el entorno de Microsoft. Es el sistema de compilación utilizado por Microsoft para desarrollar su propio software, incluyendo el sistema operativo Windows y el </a:t>
            </a:r>
            <a:r>
              <a:rPr lang="es-EC" dirty="0" err="1">
                <a:solidFill>
                  <a:schemeClr val="tx1"/>
                </a:solidFill>
              </a:rPr>
              <a:t>framework</a:t>
            </a:r>
            <a:r>
              <a:rPr lang="es-EC" dirty="0">
                <a:solidFill>
                  <a:schemeClr val="tx1"/>
                </a:solidFill>
              </a:rPr>
              <a:t> .NET.</a:t>
            </a:r>
          </a:p>
          <a:p>
            <a:pPr marL="0" indent="0">
              <a:spcBef>
                <a:spcPts val="20"/>
              </a:spcBef>
              <a:buNone/>
            </a:pPr>
            <a:r>
              <a:rPr lang="es-EC" dirty="0" err="1">
                <a:solidFill>
                  <a:schemeClr val="tx1"/>
                </a:solidFill>
              </a:rPr>
              <a:t>Ademas</a:t>
            </a:r>
            <a:r>
              <a:rPr lang="es-EC" dirty="0">
                <a:solidFill>
                  <a:schemeClr val="tx1"/>
                </a:solidFill>
              </a:rPr>
              <a:t> permite automatizar el proceso de compilación de software, lo que significa que los desarrolladores pueden escribir scripts que definan cómo se deben construir sus aplicaciones y ejecutarlos para generar automáticamente los artefactos necesarios. Esto puede incluir archivos ejecutables, bibliotecas, imágenes, documentación y otros artefactos.</a:t>
            </a: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6">
            <a:extLst>
              <a:ext uri="{FF2B5EF4-FFF2-40B4-BE49-F238E27FC236}">
                <a16:creationId xmlns:a16="http://schemas.microsoft.com/office/drawing/2014/main" id="{01E73459-CB98-1523-339A-35B867603BC2}"/>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8</a:t>
            </a:r>
          </a:p>
        </p:txBody>
      </p:sp>
      <p:sp>
        <p:nvSpPr>
          <p:cNvPr id="15" name="CuadroTexto 14">
            <a:extLst>
              <a:ext uri="{FF2B5EF4-FFF2-40B4-BE49-F238E27FC236}">
                <a16:creationId xmlns:a16="http://schemas.microsoft.com/office/drawing/2014/main" id="{8822F3A3-D518-B997-60D2-D48C72A590A6}"/>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8</a:t>
            </a:r>
          </a:p>
        </p:txBody>
      </p:sp>
      <p:sp>
        <p:nvSpPr>
          <p:cNvPr id="8" name="CuadroTexto 7">
            <a:extLst>
              <a:ext uri="{FF2B5EF4-FFF2-40B4-BE49-F238E27FC236}">
                <a16:creationId xmlns:a16="http://schemas.microsoft.com/office/drawing/2014/main" id="{A3B2BD69-DB39-AC56-E46F-AD3C890C472F}"/>
              </a:ext>
            </a:extLst>
          </p:cNvPr>
          <p:cNvSpPr txBox="1"/>
          <p:nvPr/>
        </p:nvSpPr>
        <p:spPr>
          <a:xfrm>
            <a:off x="11713580" y="6462978"/>
            <a:ext cx="478420" cy="400110"/>
          </a:xfrm>
          <a:prstGeom prst="rect">
            <a:avLst/>
          </a:prstGeom>
          <a:noFill/>
        </p:spPr>
        <p:txBody>
          <a:bodyPr wrap="square" rtlCol="0">
            <a:spAutoFit/>
          </a:bodyPr>
          <a:lstStyle/>
          <a:p>
            <a:pPr algn="ctr"/>
            <a:r>
              <a:rPr lang="es-MX" sz="2000" dirty="0">
                <a:solidFill>
                  <a:schemeClr val="bg1"/>
                </a:solidFill>
              </a:rPr>
              <a:t>9</a:t>
            </a:r>
            <a:endParaRPr lang="es-EC" sz="2000" dirty="0">
              <a:solidFill>
                <a:schemeClr val="bg1"/>
              </a:solidFill>
            </a:endParaRPr>
          </a:p>
        </p:txBody>
      </p:sp>
      <p:grpSp>
        <p:nvGrpSpPr>
          <p:cNvPr id="13" name="Grupo 12">
            <a:extLst>
              <a:ext uri="{FF2B5EF4-FFF2-40B4-BE49-F238E27FC236}">
                <a16:creationId xmlns:a16="http://schemas.microsoft.com/office/drawing/2014/main" id="{ACC4CD02-C186-CFCA-6B34-69D0D15D24E0}"/>
              </a:ext>
            </a:extLst>
          </p:cNvPr>
          <p:cNvGrpSpPr/>
          <p:nvPr/>
        </p:nvGrpSpPr>
        <p:grpSpPr>
          <a:xfrm>
            <a:off x="9127861" y="0"/>
            <a:ext cx="3064879" cy="6863088"/>
            <a:chOff x="9127861" y="0"/>
            <a:chExt cx="3064879" cy="6863088"/>
          </a:xfrm>
        </p:grpSpPr>
        <p:sp>
          <p:nvSpPr>
            <p:cNvPr id="14" name="Marcador de contenido 2">
              <a:extLst>
                <a:ext uri="{FF2B5EF4-FFF2-40B4-BE49-F238E27FC236}">
                  <a16:creationId xmlns:a16="http://schemas.microsoft.com/office/drawing/2014/main" id="{8C4498E5-C71A-EAA3-D420-6B2A3778AEF8}"/>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b="1" dirty="0">
                  <a:solidFill>
                    <a:srgbClr val="FFFF00"/>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b="1" dirty="0">
                  <a:solidFill>
                    <a:srgbClr val="FFFF00"/>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6" name="CuadroTexto 15">
              <a:extLst>
                <a:ext uri="{FF2B5EF4-FFF2-40B4-BE49-F238E27FC236}">
                  <a16:creationId xmlns:a16="http://schemas.microsoft.com/office/drawing/2014/main" id="{E99432A5-538C-AA90-C2E5-B76E8EF79D7D}"/>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12</a:t>
              </a:r>
            </a:p>
          </p:txBody>
        </p:sp>
      </p:grpSp>
    </p:spTree>
    <p:extLst>
      <p:ext uri="{BB962C8B-B14F-4D97-AF65-F5344CB8AC3E}">
        <p14:creationId xmlns:p14="http://schemas.microsoft.com/office/powerpoint/2010/main" val="4118870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581192" y="702156"/>
            <a:ext cx="8545928" cy="1013800"/>
          </a:xfrm>
        </p:spPr>
        <p:txBody>
          <a:bodyPr/>
          <a:lstStyle/>
          <a:p>
            <a:r>
              <a:rPr lang="es-ES" dirty="0"/>
              <a:t>2.10 	MYSQL.</a:t>
            </a: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6">
            <a:extLst>
              <a:ext uri="{FF2B5EF4-FFF2-40B4-BE49-F238E27FC236}">
                <a16:creationId xmlns:a16="http://schemas.microsoft.com/office/drawing/2014/main" id="{01E73459-CB98-1523-339A-35B867603BC2}"/>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8</a:t>
            </a:r>
          </a:p>
        </p:txBody>
      </p:sp>
      <p:sp>
        <p:nvSpPr>
          <p:cNvPr id="9" name="CuadroTexto 8">
            <a:extLst>
              <a:ext uri="{FF2B5EF4-FFF2-40B4-BE49-F238E27FC236}">
                <a16:creationId xmlns:a16="http://schemas.microsoft.com/office/drawing/2014/main" id="{7990D8B4-7AD7-CE4C-58AE-10827F176B09}"/>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9</a:t>
            </a:r>
          </a:p>
        </p:txBody>
      </p:sp>
      <p:sp>
        <p:nvSpPr>
          <p:cNvPr id="12" name="Marcador de contenido 11">
            <a:extLst>
              <a:ext uri="{FF2B5EF4-FFF2-40B4-BE49-F238E27FC236}">
                <a16:creationId xmlns:a16="http://schemas.microsoft.com/office/drawing/2014/main" id="{84AFC032-7904-012F-8FB2-4769FCAE6F74}"/>
              </a:ext>
            </a:extLst>
          </p:cNvPr>
          <p:cNvSpPr>
            <a:spLocks noGrp="1"/>
          </p:cNvSpPr>
          <p:nvPr>
            <p:ph idx="1"/>
          </p:nvPr>
        </p:nvSpPr>
        <p:spPr>
          <a:xfrm>
            <a:off x="377247" y="1858687"/>
            <a:ext cx="8545928" cy="4799258"/>
          </a:xfrm>
        </p:spPr>
        <p:txBody>
          <a:bodyPr>
            <a:normAutofit/>
          </a:bodyPr>
          <a:lstStyle/>
          <a:p>
            <a:pPr marL="324000" lvl="1" indent="0">
              <a:spcBef>
                <a:spcPts val="20"/>
              </a:spcBef>
              <a:buNone/>
            </a:pPr>
            <a:r>
              <a:rPr lang="es-EC" sz="1800" dirty="0">
                <a:solidFill>
                  <a:schemeClr val="tx1"/>
                </a:solidFill>
              </a:rPr>
              <a:t>MySQL es [8] un sistema de gestión de bases de datos relacionales (RDBMS) de código abierto. Fue desarrollado por la empresa sueca MySQL AB, y actualmente es propiedad de Oracle. MySQL es uno de los sistemas de gestión de bases de datos más populares y ampliamente utilizados en el mundo, especialmente en aplicaciones web y sistemas empresariales.</a:t>
            </a:r>
          </a:p>
          <a:p>
            <a:pPr marL="324000" lvl="1" indent="0">
              <a:spcBef>
                <a:spcPts val="20"/>
              </a:spcBef>
              <a:buNone/>
            </a:pPr>
            <a:r>
              <a:rPr lang="es-EC" sz="1800" dirty="0">
                <a:solidFill>
                  <a:schemeClr val="tx1"/>
                </a:solidFill>
              </a:rPr>
              <a:t>Este gestor almacena datos en tablas, que a su vez están compuestas por columnas y filas. Cada tabla tiene una estructura definida mediante un esquema, que especifica los nombres de las columnas, el tipo de datos que almacenan, y otras características. MySQL también permite la creación de relaciones entre tablas mediante claves foráneas, lo que permite la creación de bases de datos complejas y flexibles.</a:t>
            </a:r>
          </a:p>
          <a:p>
            <a:pPr marL="324000" lvl="1" indent="0">
              <a:spcBef>
                <a:spcPts val="20"/>
              </a:spcBef>
              <a:buNone/>
            </a:pPr>
            <a:endParaRPr lang="es-EC" sz="1800" dirty="0">
              <a:solidFill>
                <a:schemeClr val="tx1"/>
              </a:solidFill>
            </a:endParaRPr>
          </a:p>
        </p:txBody>
      </p:sp>
      <p:grpSp>
        <p:nvGrpSpPr>
          <p:cNvPr id="13" name="Grupo 12">
            <a:extLst>
              <a:ext uri="{FF2B5EF4-FFF2-40B4-BE49-F238E27FC236}">
                <a16:creationId xmlns:a16="http://schemas.microsoft.com/office/drawing/2014/main" id="{061221BE-AF8A-2379-EC06-BE90FFDE866C}"/>
              </a:ext>
            </a:extLst>
          </p:cNvPr>
          <p:cNvGrpSpPr/>
          <p:nvPr/>
        </p:nvGrpSpPr>
        <p:grpSpPr>
          <a:xfrm>
            <a:off x="9127861" y="0"/>
            <a:ext cx="3064879" cy="6863088"/>
            <a:chOff x="9127861" y="0"/>
            <a:chExt cx="3064879" cy="6863088"/>
          </a:xfrm>
        </p:grpSpPr>
        <p:sp>
          <p:nvSpPr>
            <p:cNvPr id="14" name="Marcador de contenido 2">
              <a:extLst>
                <a:ext uri="{FF2B5EF4-FFF2-40B4-BE49-F238E27FC236}">
                  <a16:creationId xmlns:a16="http://schemas.microsoft.com/office/drawing/2014/main" id="{EC1D72EB-C0C5-ABF1-A0B4-283846BE5D8A}"/>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b="1" dirty="0">
                  <a:solidFill>
                    <a:srgbClr val="FFFF00"/>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b="1" dirty="0">
                  <a:solidFill>
                    <a:srgbClr val="FFFF00"/>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5" name="CuadroTexto 14">
              <a:extLst>
                <a:ext uri="{FF2B5EF4-FFF2-40B4-BE49-F238E27FC236}">
                  <a16:creationId xmlns:a16="http://schemas.microsoft.com/office/drawing/2014/main" id="{E9B59293-BC3C-C10B-212F-AFA56F944CAF}"/>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13</a:t>
              </a:r>
            </a:p>
          </p:txBody>
        </p:sp>
      </p:grpSp>
    </p:spTree>
    <p:extLst>
      <p:ext uri="{BB962C8B-B14F-4D97-AF65-F5344CB8AC3E}">
        <p14:creationId xmlns:p14="http://schemas.microsoft.com/office/powerpoint/2010/main" val="559703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581192" y="702156"/>
            <a:ext cx="8545928" cy="1013800"/>
          </a:xfrm>
        </p:spPr>
        <p:txBody>
          <a:bodyPr/>
          <a:lstStyle/>
          <a:p>
            <a:r>
              <a:rPr lang="es-ES" dirty="0"/>
              <a:t>2.11	DLL Y DML</a:t>
            </a: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6">
            <a:extLst>
              <a:ext uri="{FF2B5EF4-FFF2-40B4-BE49-F238E27FC236}">
                <a16:creationId xmlns:a16="http://schemas.microsoft.com/office/drawing/2014/main" id="{01E73459-CB98-1523-339A-35B867603BC2}"/>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8</a:t>
            </a:r>
          </a:p>
        </p:txBody>
      </p:sp>
      <p:sp>
        <p:nvSpPr>
          <p:cNvPr id="9" name="CuadroTexto 8">
            <a:extLst>
              <a:ext uri="{FF2B5EF4-FFF2-40B4-BE49-F238E27FC236}">
                <a16:creationId xmlns:a16="http://schemas.microsoft.com/office/drawing/2014/main" id="{7990D8B4-7AD7-CE4C-58AE-10827F176B09}"/>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9</a:t>
            </a:r>
          </a:p>
        </p:txBody>
      </p:sp>
      <p:sp>
        <p:nvSpPr>
          <p:cNvPr id="12" name="Marcador de contenido 11">
            <a:extLst>
              <a:ext uri="{FF2B5EF4-FFF2-40B4-BE49-F238E27FC236}">
                <a16:creationId xmlns:a16="http://schemas.microsoft.com/office/drawing/2014/main" id="{84AFC032-7904-012F-8FB2-4769FCAE6F74}"/>
              </a:ext>
            </a:extLst>
          </p:cNvPr>
          <p:cNvSpPr>
            <a:spLocks noGrp="1"/>
          </p:cNvSpPr>
          <p:nvPr>
            <p:ph idx="1"/>
          </p:nvPr>
        </p:nvSpPr>
        <p:spPr>
          <a:xfrm>
            <a:off x="461467" y="2009273"/>
            <a:ext cx="8545928" cy="4295273"/>
          </a:xfrm>
        </p:spPr>
        <p:txBody>
          <a:bodyPr>
            <a:normAutofit fontScale="47500" lnSpcReduction="20000"/>
          </a:bodyPr>
          <a:lstStyle/>
          <a:p>
            <a:pPr marL="324000" lvl="1" indent="0">
              <a:lnSpc>
                <a:spcPct val="120000"/>
              </a:lnSpc>
              <a:spcBef>
                <a:spcPts val="20"/>
              </a:spcBef>
              <a:buNone/>
            </a:pPr>
            <a:r>
              <a:rPr lang="es-EC" sz="2900" dirty="0">
                <a:solidFill>
                  <a:schemeClr val="tx1"/>
                </a:solidFill>
              </a:rPr>
              <a:t>DLL (Data </a:t>
            </a:r>
            <a:r>
              <a:rPr lang="es-EC" sz="2900" dirty="0" err="1">
                <a:solidFill>
                  <a:schemeClr val="tx1"/>
                </a:solidFill>
              </a:rPr>
              <a:t>Definition</a:t>
            </a:r>
            <a:r>
              <a:rPr lang="es-EC" sz="2900" dirty="0">
                <a:solidFill>
                  <a:schemeClr val="tx1"/>
                </a:solidFill>
              </a:rPr>
              <a:t> </a:t>
            </a:r>
            <a:r>
              <a:rPr lang="es-EC" sz="2900" dirty="0" err="1">
                <a:solidFill>
                  <a:schemeClr val="tx1"/>
                </a:solidFill>
              </a:rPr>
              <a:t>Language</a:t>
            </a:r>
            <a:r>
              <a:rPr lang="es-EC" sz="2900" dirty="0">
                <a:solidFill>
                  <a:schemeClr val="tx1"/>
                </a:solidFill>
              </a:rPr>
              <a:t>) [9] es un subconjunto de SQL que se utiliza para definir la estructura de una base de datos, es decir, para crear y modificar tablas, esquemas, vistas, índices y otros objetos relacionados con la estructura de una base de datos. Algunos ejemplos de instrucciones DDL son:</a:t>
            </a:r>
          </a:p>
          <a:p>
            <a:pPr lvl="1">
              <a:lnSpc>
                <a:spcPct val="120000"/>
              </a:lnSpc>
              <a:spcBef>
                <a:spcPts val="20"/>
              </a:spcBef>
            </a:pPr>
            <a:r>
              <a:rPr lang="es-EC" sz="2900" dirty="0">
                <a:solidFill>
                  <a:schemeClr val="tx1"/>
                </a:solidFill>
              </a:rPr>
              <a:t>CREATE: para crear una tabla, vista, índice, procedimiento almacenado, etc.</a:t>
            </a:r>
          </a:p>
          <a:p>
            <a:pPr lvl="1">
              <a:lnSpc>
                <a:spcPct val="120000"/>
              </a:lnSpc>
              <a:spcBef>
                <a:spcPts val="20"/>
              </a:spcBef>
            </a:pPr>
            <a:r>
              <a:rPr lang="es-EC" sz="2900" dirty="0">
                <a:solidFill>
                  <a:schemeClr val="tx1"/>
                </a:solidFill>
              </a:rPr>
              <a:t>ALTER: para modificar una tabla, vista, índice, procedimiento almacenado, etc.</a:t>
            </a:r>
          </a:p>
          <a:p>
            <a:pPr lvl="1">
              <a:lnSpc>
                <a:spcPct val="120000"/>
              </a:lnSpc>
              <a:spcBef>
                <a:spcPts val="20"/>
              </a:spcBef>
            </a:pPr>
            <a:r>
              <a:rPr lang="es-EC" sz="2900" dirty="0">
                <a:solidFill>
                  <a:schemeClr val="tx1"/>
                </a:solidFill>
              </a:rPr>
              <a:t>DROP: para eliminar una tabla, vista, índice, procedimiento almacenado, etc.</a:t>
            </a:r>
          </a:p>
          <a:p>
            <a:pPr lvl="1">
              <a:lnSpc>
                <a:spcPct val="120000"/>
              </a:lnSpc>
              <a:spcBef>
                <a:spcPts val="20"/>
              </a:spcBef>
            </a:pPr>
            <a:endParaRPr lang="es-EC" sz="2900" dirty="0">
              <a:solidFill>
                <a:schemeClr val="tx1"/>
              </a:solidFill>
            </a:endParaRPr>
          </a:p>
          <a:p>
            <a:pPr marL="324000" lvl="1" indent="0">
              <a:lnSpc>
                <a:spcPct val="120000"/>
              </a:lnSpc>
              <a:spcBef>
                <a:spcPts val="20"/>
              </a:spcBef>
              <a:buNone/>
            </a:pPr>
            <a:r>
              <a:rPr lang="es-EC" sz="2900" dirty="0">
                <a:solidFill>
                  <a:schemeClr val="tx1"/>
                </a:solidFill>
              </a:rPr>
              <a:t>DML (Data </a:t>
            </a:r>
            <a:r>
              <a:rPr lang="es-EC" sz="2900" dirty="0" err="1">
                <a:solidFill>
                  <a:schemeClr val="tx1"/>
                </a:solidFill>
              </a:rPr>
              <a:t>Manipulation</a:t>
            </a:r>
            <a:r>
              <a:rPr lang="es-EC" sz="2900" dirty="0">
                <a:solidFill>
                  <a:schemeClr val="tx1"/>
                </a:solidFill>
              </a:rPr>
              <a:t> </a:t>
            </a:r>
            <a:r>
              <a:rPr lang="es-EC" sz="2900" dirty="0" err="1">
                <a:solidFill>
                  <a:schemeClr val="tx1"/>
                </a:solidFill>
              </a:rPr>
              <a:t>Language</a:t>
            </a:r>
            <a:r>
              <a:rPr lang="es-EC" sz="2900" dirty="0">
                <a:solidFill>
                  <a:schemeClr val="tx1"/>
                </a:solidFill>
              </a:rPr>
              <a:t>) es otro subconjunto de SQL que se utiliza para interactuar con los datos almacenados en una base de datos, es decir, para insertar, actualizar y eliminar datos. Algunos ejemplos de instrucciones DML son:</a:t>
            </a:r>
          </a:p>
          <a:p>
            <a:pPr lvl="1">
              <a:lnSpc>
                <a:spcPct val="120000"/>
              </a:lnSpc>
              <a:spcBef>
                <a:spcPts val="20"/>
              </a:spcBef>
            </a:pPr>
            <a:r>
              <a:rPr lang="es-EC" sz="2900" dirty="0">
                <a:solidFill>
                  <a:schemeClr val="tx1"/>
                </a:solidFill>
              </a:rPr>
              <a:t>SELECT: para recuperar datos de una tabla.</a:t>
            </a:r>
          </a:p>
          <a:p>
            <a:pPr lvl="1">
              <a:lnSpc>
                <a:spcPct val="120000"/>
              </a:lnSpc>
              <a:spcBef>
                <a:spcPts val="20"/>
              </a:spcBef>
            </a:pPr>
            <a:r>
              <a:rPr lang="es-EC" sz="2900" dirty="0">
                <a:solidFill>
                  <a:schemeClr val="tx1"/>
                </a:solidFill>
              </a:rPr>
              <a:t>INSERT: para insertar nuevos datos en una tabla.</a:t>
            </a:r>
          </a:p>
          <a:p>
            <a:pPr lvl="1">
              <a:lnSpc>
                <a:spcPct val="120000"/>
              </a:lnSpc>
              <a:spcBef>
                <a:spcPts val="20"/>
              </a:spcBef>
            </a:pPr>
            <a:r>
              <a:rPr lang="es-EC" sz="2900" dirty="0">
                <a:solidFill>
                  <a:schemeClr val="tx1"/>
                </a:solidFill>
              </a:rPr>
              <a:t>UPDATE: para actualizar datos existentes en una tabla.</a:t>
            </a:r>
          </a:p>
          <a:p>
            <a:pPr lvl="1">
              <a:lnSpc>
                <a:spcPct val="120000"/>
              </a:lnSpc>
              <a:spcBef>
                <a:spcPts val="20"/>
              </a:spcBef>
            </a:pPr>
            <a:r>
              <a:rPr lang="es-EC" sz="2900" dirty="0">
                <a:solidFill>
                  <a:schemeClr val="tx1"/>
                </a:solidFill>
              </a:rPr>
              <a:t>DELETE: para eliminar datos de una tabla</a:t>
            </a:r>
          </a:p>
          <a:p>
            <a:pPr marL="324000" lvl="1" indent="0">
              <a:lnSpc>
                <a:spcPct val="120000"/>
              </a:lnSpc>
              <a:spcBef>
                <a:spcPts val="20"/>
              </a:spcBef>
              <a:buNone/>
            </a:pPr>
            <a:endParaRPr lang="es-EC" sz="1800" dirty="0">
              <a:solidFill>
                <a:schemeClr val="tx1"/>
              </a:solidFill>
            </a:endParaRPr>
          </a:p>
        </p:txBody>
      </p:sp>
      <p:grpSp>
        <p:nvGrpSpPr>
          <p:cNvPr id="13" name="Grupo 12">
            <a:extLst>
              <a:ext uri="{FF2B5EF4-FFF2-40B4-BE49-F238E27FC236}">
                <a16:creationId xmlns:a16="http://schemas.microsoft.com/office/drawing/2014/main" id="{21A760F9-202B-99D3-9571-01FDEDE5AC0D}"/>
              </a:ext>
            </a:extLst>
          </p:cNvPr>
          <p:cNvGrpSpPr/>
          <p:nvPr/>
        </p:nvGrpSpPr>
        <p:grpSpPr>
          <a:xfrm>
            <a:off x="9127861" y="0"/>
            <a:ext cx="3064879" cy="6863088"/>
            <a:chOff x="9127861" y="0"/>
            <a:chExt cx="3064879" cy="6863088"/>
          </a:xfrm>
        </p:grpSpPr>
        <p:sp>
          <p:nvSpPr>
            <p:cNvPr id="14" name="Marcador de contenido 2">
              <a:extLst>
                <a:ext uri="{FF2B5EF4-FFF2-40B4-BE49-F238E27FC236}">
                  <a16:creationId xmlns:a16="http://schemas.microsoft.com/office/drawing/2014/main" id="{5822238E-803C-0B70-473C-BF1B8B2D9E57}"/>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b="1" dirty="0">
                  <a:solidFill>
                    <a:srgbClr val="FFFF00"/>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b="1" dirty="0">
                  <a:solidFill>
                    <a:srgbClr val="FFFF00"/>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5" name="CuadroTexto 14">
              <a:extLst>
                <a:ext uri="{FF2B5EF4-FFF2-40B4-BE49-F238E27FC236}">
                  <a16:creationId xmlns:a16="http://schemas.microsoft.com/office/drawing/2014/main" id="{B13279C3-08DF-2C31-79B7-A2995911BAD4}"/>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14</a:t>
              </a:r>
            </a:p>
          </p:txBody>
        </p:sp>
      </p:grpSp>
    </p:spTree>
    <p:extLst>
      <p:ext uri="{BB962C8B-B14F-4D97-AF65-F5344CB8AC3E}">
        <p14:creationId xmlns:p14="http://schemas.microsoft.com/office/powerpoint/2010/main" val="1283060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581192" y="702156"/>
            <a:ext cx="8545928" cy="1013800"/>
          </a:xfrm>
        </p:spPr>
        <p:txBody>
          <a:bodyPr/>
          <a:lstStyle/>
          <a:p>
            <a:r>
              <a:rPr lang="es-ES" dirty="0"/>
              <a:t>2.12	</a:t>
            </a:r>
            <a:r>
              <a:rPr lang="es-EC" dirty="0"/>
              <a:t>IMPORTANCIA DE LOS ROLES EN UNA APLICACIÓN.</a:t>
            </a:r>
            <a:endParaRPr lang="es-ES" dirty="0"/>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6">
            <a:extLst>
              <a:ext uri="{FF2B5EF4-FFF2-40B4-BE49-F238E27FC236}">
                <a16:creationId xmlns:a16="http://schemas.microsoft.com/office/drawing/2014/main" id="{01E73459-CB98-1523-339A-35B867603BC2}"/>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8</a:t>
            </a:r>
          </a:p>
        </p:txBody>
      </p:sp>
      <p:sp>
        <p:nvSpPr>
          <p:cNvPr id="9" name="CuadroTexto 8">
            <a:extLst>
              <a:ext uri="{FF2B5EF4-FFF2-40B4-BE49-F238E27FC236}">
                <a16:creationId xmlns:a16="http://schemas.microsoft.com/office/drawing/2014/main" id="{7990D8B4-7AD7-CE4C-58AE-10827F176B09}"/>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9</a:t>
            </a:r>
          </a:p>
        </p:txBody>
      </p:sp>
      <p:sp>
        <p:nvSpPr>
          <p:cNvPr id="12" name="Marcador de contenido 11">
            <a:extLst>
              <a:ext uri="{FF2B5EF4-FFF2-40B4-BE49-F238E27FC236}">
                <a16:creationId xmlns:a16="http://schemas.microsoft.com/office/drawing/2014/main" id="{84AFC032-7904-012F-8FB2-4769FCAE6F74}"/>
              </a:ext>
            </a:extLst>
          </p:cNvPr>
          <p:cNvSpPr>
            <a:spLocks noGrp="1"/>
          </p:cNvSpPr>
          <p:nvPr>
            <p:ph idx="1"/>
          </p:nvPr>
        </p:nvSpPr>
        <p:spPr>
          <a:xfrm>
            <a:off x="425373" y="2034836"/>
            <a:ext cx="8545928" cy="4423054"/>
          </a:xfrm>
        </p:spPr>
        <p:txBody>
          <a:bodyPr>
            <a:normAutofit fontScale="92500" lnSpcReduction="20000"/>
          </a:bodyPr>
          <a:lstStyle/>
          <a:p>
            <a:pPr marL="324000" lvl="1" indent="0">
              <a:lnSpc>
                <a:spcPct val="90000"/>
              </a:lnSpc>
              <a:spcBef>
                <a:spcPts val="20"/>
              </a:spcBef>
              <a:buNone/>
            </a:pPr>
            <a:r>
              <a:rPr lang="es-EC" sz="1800" dirty="0">
                <a:solidFill>
                  <a:schemeClr val="tx1"/>
                </a:solidFill>
              </a:rPr>
              <a:t>Los roles son [10] una característica importante en una aplicación ya que permiten controlar y restringir el acceso a los datos y funciones de la aplicación de manera granular. Al asignar roles a los usuarios, se pueden establecer permisos específicos para cada usuario, lo que ayuda a garantizar la seguridad de la aplicación y los datos.</a:t>
            </a:r>
          </a:p>
          <a:p>
            <a:pPr marL="324000" lvl="1" indent="0">
              <a:lnSpc>
                <a:spcPct val="90000"/>
              </a:lnSpc>
              <a:spcBef>
                <a:spcPts val="20"/>
              </a:spcBef>
              <a:buNone/>
            </a:pPr>
            <a:r>
              <a:rPr lang="es-EC" sz="1800" dirty="0">
                <a:solidFill>
                  <a:schemeClr val="tx1"/>
                </a:solidFill>
              </a:rPr>
              <a:t>Algunas de las ventajas de utilizar roles en una aplicación son:</a:t>
            </a:r>
          </a:p>
          <a:p>
            <a:pPr lvl="1">
              <a:lnSpc>
                <a:spcPct val="90000"/>
              </a:lnSpc>
              <a:spcBef>
                <a:spcPts val="20"/>
              </a:spcBef>
            </a:pPr>
            <a:r>
              <a:rPr lang="es-EC" sz="1800" b="1" dirty="0">
                <a:solidFill>
                  <a:schemeClr val="tx1"/>
                </a:solidFill>
              </a:rPr>
              <a:t>Seguridad</a:t>
            </a:r>
            <a:r>
              <a:rPr lang="es-EC" sz="1800" dirty="0">
                <a:solidFill>
                  <a:schemeClr val="tx1"/>
                </a:solidFill>
              </a:rPr>
              <a:t>: Al asignar roles específicos a los usuarios, se pueden restringir los permisos de acceso a los datos y funciones de la aplicación, lo que ayuda a prevenir el acceso no autorizado y a proteger los datos sensibles.</a:t>
            </a:r>
          </a:p>
          <a:p>
            <a:pPr lvl="1">
              <a:lnSpc>
                <a:spcPct val="90000"/>
              </a:lnSpc>
              <a:spcBef>
                <a:spcPts val="20"/>
              </a:spcBef>
            </a:pPr>
            <a:r>
              <a:rPr lang="es-EC" sz="1800" b="1" dirty="0">
                <a:solidFill>
                  <a:schemeClr val="tx1"/>
                </a:solidFill>
              </a:rPr>
              <a:t>Flexibilidad</a:t>
            </a:r>
            <a:r>
              <a:rPr lang="es-EC" sz="1800" dirty="0">
                <a:solidFill>
                  <a:schemeClr val="tx1"/>
                </a:solidFill>
              </a:rPr>
              <a:t>: Los roles permiten una gran flexibilidad en la asignación de permisos, lo que significa que se pueden crear roles específicos para diferentes funciones y niveles de acceso en la aplicación.</a:t>
            </a:r>
          </a:p>
          <a:p>
            <a:pPr lvl="1">
              <a:lnSpc>
                <a:spcPct val="90000"/>
              </a:lnSpc>
              <a:spcBef>
                <a:spcPts val="20"/>
              </a:spcBef>
            </a:pPr>
            <a:r>
              <a:rPr lang="es-EC" sz="1800" b="1" dirty="0">
                <a:solidFill>
                  <a:schemeClr val="tx1"/>
                </a:solidFill>
              </a:rPr>
              <a:t>Facilidad de administración: </a:t>
            </a:r>
            <a:r>
              <a:rPr lang="es-EC" sz="1800" dirty="0">
                <a:solidFill>
                  <a:schemeClr val="tx1"/>
                </a:solidFill>
              </a:rPr>
              <a:t>Al asignar roles a los usuarios, se pueden controlar los permisos de acceso de manera centralizada, lo que facilita la administración de los permisos en una aplicación.</a:t>
            </a:r>
          </a:p>
          <a:p>
            <a:pPr lvl="1">
              <a:lnSpc>
                <a:spcPct val="90000"/>
              </a:lnSpc>
              <a:spcBef>
                <a:spcPts val="20"/>
              </a:spcBef>
            </a:pPr>
            <a:r>
              <a:rPr lang="es-EC" sz="1800" b="1" dirty="0">
                <a:solidFill>
                  <a:schemeClr val="tx1"/>
                </a:solidFill>
              </a:rPr>
              <a:t>Mejora del rendimiento:</a:t>
            </a:r>
            <a:r>
              <a:rPr lang="es-EC" sz="1800" dirty="0">
                <a:solidFill>
                  <a:schemeClr val="tx1"/>
                </a:solidFill>
              </a:rPr>
              <a:t> Al restringir el acceso a los datos y funciones de la aplicación, se puede mejorar el rendimiento ya que solo se permitirá acceder a los datos necesarios para cada rol.</a:t>
            </a:r>
          </a:p>
          <a:p>
            <a:pPr lvl="1">
              <a:lnSpc>
                <a:spcPct val="90000"/>
              </a:lnSpc>
              <a:spcBef>
                <a:spcPts val="20"/>
              </a:spcBef>
            </a:pPr>
            <a:r>
              <a:rPr lang="es-EC" sz="1800" b="1" dirty="0">
                <a:solidFill>
                  <a:schemeClr val="tx1"/>
                </a:solidFill>
              </a:rPr>
              <a:t>Mayor audibilidad: </a:t>
            </a:r>
            <a:r>
              <a:rPr lang="es-EC" sz="1800" dirty="0">
                <a:solidFill>
                  <a:schemeClr val="tx1"/>
                </a:solidFill>
              </a:rPr>
              <a:t>Al asignar roles específicos a los usuarios, se puede rastrear y auditar las acciones de cada usuario, lo que ayuda a detectar posibles problemas de seguridad.</a:t>
            </a:r>
          </a:p>
          <a:p>
            <a:pPr marL="324000" lvl="1" indent="0">
              <a:lnSpc>
                <a:spcPct val="90000"/>
              </a:lnSpc>
              <a:spcBef>
                <a:spcPts val="20"/>
              </a:spcBef>
              <a:buNone/>
            </a:pPr>
            <a:endParaRPr lang="es-EC" sz="1800" dirty="0">
              <a:solidFill>
                <a:schemeClr val="tx1"/>
              </a:solidFill>
            </a:endParaRPr>
          </a:p>
        </p:txBody>
      </p:sp>
      <p:grpSp>
        <p:nvGrpSpPr>
          <p:cNvPr id="13" name="Grupo 12">
            <a:extLst>
              <a:ext uri="{FF2B5EF4-FFF2-40B4-BE49-F238E27FC236}">
                <a16:creationId xmlns:a16="http://schemas.microsoft.com/office/drawing/2014/main" id="{C51E2FC0-1AEB-FDFA-7832-F86DC0F34970}"/>
              </a:ext>
            </a:extLst>
          </p:cNvPr>
          <p:cNvGrpSpPr/>
          <p:nvPr/>
        </p:nvGrpSpPr>
        <p:grpSpPr>
          <a:xfrm>
            <a:off x="9127861" y="0"/>
            <a:ext cx="3064879" cy="6863088"/>
            <a:chOff x="9127861" y="0"/>
            <a:chExt cx="3064879" cy="6863088"/>
          </a:xfrm>
        </p:grpSpPr>
        <p:sp>
          <p:nvSpPr>
            <p:cNvPr id="14" name="Marcador de contenido 2">
              <a:extLst>
                <a:ext uri="{FF2B5EF4-FFF2-40B4-BE49-F238E27FC236}">
                  <a16:creationId xmlns:a16="http://schemas.microsoft.com/office/drawing/2014/main" id="{46727FFB-E28F-B2E6-0298-CE3B412D3011}"/>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b="1" dirty="0">
                  <a:solidFill>
                    <a:srgbClr val="FFFF00"/>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b="1" dirty="0">
                  <a:solidFill>
                    <a:srgbClr val="FFFF00"/>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5" name="CuadroTexto 14">
              <a:extLst>
                <a:ext uri="{FF2B5EF4-FFF2-40B4-BE49-F238E27FC236}">
                  <a16:creationId xmlns:a16="http://schemas.microsoft.com/office/drawing/2014/main" id="{3C3A6614-947C-EA83-B0AE-DADAB90A7241}"/>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15</a:t>
              </a:r>
            </a:p>
          </p:txBody>
        </p:sp>
      </p:grpSp>
    </p:spTree>
    <p:extLst>
      <p:ext uri="{BB962C8B-B14F-4D97-AF65-F5344CB8AC3E}">
        <p14:creationId xmlns:p14="http://schemas.microsoft.com/office/powerpoint/2010/main" val="2712181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581192" y="702156"/>
            <a:ext cx="8545928" cy="1013800"/>
          </a:xfrm>
        </p:spPr>
        <p:txBody>
          <a:bodyPr/>
          <a:lstStyle/>
          <a:p>
            <a:r>
              <a:rPr lang="es-ES" dirty="0"/>
              <a:t>2.13	</a:t>
            </a:r>
            <a:r>
              <a:rPr lang="en-US" dirty="0"/>
              <a:t>MYSQL CONNECTOR Y JDBC</a:t>
            </a:r>
            <a:endParaRPr lang="es-ES" dirty="0"/>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6">
            <a:extLst>
              <a:ext uri="{FF2B5EF4-FFF2-40B4-BE49-F238E27FC236}">
                <a16:creationId xmlns:a16="http://schemas.microsoft.com/office/drawing/2014/main" id="{01E73459-CB98-1523-339A-35B867603BC2}"/>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8</a:t>
            </a:r>
          </a:p>
        </p:txBody>
      </p:sp>
      <p:sp>
        <p:nvSpPr>
          <p:cNvPr id="9" name="CuadroTexto 8">
            <a:extLst>
              <a:ext uri="{FF2B5EF4-FFF2-40B4-BE49-F238E27FC236}">
                <a16:creationId xmlns:a16="http://schemas.microsoft.com/office/drawing/2014/main" id="{7990D8B4-7AD7-CE4C-58AE-10827F176B09}"/>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9</a:t>
            </a:r>
          </a:p>
        </p:txBody>
      </p:sp>
      <p:sp>
        <p:nvSpPr>
          <p:cNvPr id="12" name="Marcador de contenido 11">
            <a:extLst>
              <a:ext uri="{FF2B5EF4-FFF2-40B4-BE49-F238E27FC236}">
                <a16:creationId xmlns:a16="http://schemas.microsoft.com/office/drawing/2014/main" id="{84AFC032-7904-012F-8FB2-4769FCAE6F74}"/>
              </a:ext>
            </a:extLst>
          </p:cNvPr>
          <p:cNvSpPr>
            <a:spLocks noGrp="1"/>
          </p:cNvSpPr>
          <p:nvPr>
            <p:ph idx="1"/>
          </p:nvPr>
        </p:nvSpPr>
        <p:spPr>
          <a:xfrm>
            <a:off x="425373" y="2034836"/>
            <a:ext cx="8545928" cy="4121008"/>
          </a:xfrm>
        </p:spPr>
        <p:txBody>
          <a:bodyPr>
            <a:normAutofit/>
          </a:bodyPr>
          <a:lstStyle/>
          <a:p>
            <a:pPr marL="324000" lvl="1" indent="0">
              <a:spcBef>
                <a:spcPts val="20"/>
              </a:spcBef>
              <a:buNone/>
            </a:pPr>
            <a:r>
              <a:rPr lang="es-EC" sz="1800" dirty="0">
                <a:solidFill>
                  <a:schemeClr val="tx1"/>
                </a:solidFill>
              </a:rPr>
              <a:t>MySQL </a:t>
            </a:r>
            <a:r>
              <a:rPr lang="es-EC" sz="1800" dirty="0" err="1">
                <a:solidFill>
                  <a:schemeClr val="tx1"/>
                </a:solidFill>
              </a:rPr>
              <a:t>Connector</a:t>
            </a:r>
            <a:r>
              <a:rPr lang="es-EC" sz="1800" dirty="0">
                <a:solidFill>
                  <a:schemeClr val="tx1"/>
                </a:solidFill>
              </a:rPr>
              <a:t>/J es un [11] driver JDBC (Java </a:t>
            </a:r>
            <a:r>
              <a:rPr lang="es-EC" sz="1800" dirty="0" err="1">
                <a:solidFill>
                  <a:schemeClr val="tx1"/>
                </a:solidFill>
              </a:rPr>
              <a:t>Database</a:t>
            </a:r>
            <a:r>
              <a:rPr lang="es-EC" sz="1800" dirty="0">
                <a:solidFill>
                  <a:schemeClr val="tx1"/>
                </a:solidFill>
              </a:rPr>
              <a:t> </a:t>
            </a:r>
            <a:r>
              <a:rPr lang="es-EC" sz="1800" dirty="0" err="1">
                <a:solidFill>
                  <a:schemeClr val="tx1"/>
                </a:solidFill>
              </a:rPr>
              <a:t>Connectivity</a:t>
            </a:r>
            <a:r>
              <a:rPr lang="es-EC" sz="1800" dirty="0">
                <a:solidFill>
                  <a:schemeClr val="tx1"/>
                </a:solidFill>
              </a:rPr>
              <a:t>) desarrollado por MySQL AB (ahora propiedad de Oracle) para conectar programas escritos en Java con una base de datos MySQL. JDBC es una API de Java que proporciona una interfaz estándar para conectarse a una base de datos desde un programa Java.</a:t>
            </a:r>
          </a:p>
          <a:p>
            <a:pPr marL="324000" lvl="1" indent="0">
              <a:spcBef>
                <a:spcPts val="20"/>
              </a:spcBef>
              <a:buNone/>
            </a:pPr>
            <a:r>
              <a:rPr lang="es-EC" sz="1800" dirty="0">
                <a:solidFill>
                  <a:schemeClr val="tx1"/>
                </a:solidFill>
              </a:rPr>
              <a:t>MySQL </a:t>
            </a:r>
            <a:r>
              <a:rPr lang="es-EC" sz="1800" dirty="0" err="1">
                <a:solidFill>
                  <a:schemeClr val="tx1"/>
                </a:solidFill>
              </a:rPr>
              <a:t>Connector</a:t>
            </a:r>
            <a:r>
              <a:rPr lang="es-EC" sz="1800" dirty="0">
                <a:solidFill>
                  <a:schemeClr val="tx1"/>
                </a:solidFill>
              </a:rPr>
              <a:t>/J es uno de los drivers JDBC disponibles para MySQL, y se utiliza para establecer una conexión a la base de datos, enviar consultas y recibir resultados. Es compatible con todas las versiones de MySQL desde la versión 3.23 y también es compatible con las últimas versiones de Java.</a:t>
            </a:r>
          </a:p>
          <a:p>
            <a:pPr marL="324000" lvl="1" indent="0">
              <a:spcBef>
                <a:spcPts val="20"/>
              </a:spcBef>
              <a:buNone/>
            </a:pPr>
            <a:r>
              <a:rPr lang="es-EC" sz="1800" dirty="0">
                <a:solidFill>
                  <a:schemeClr val="tx1"/>
                </a:solidFill>
              </a:rPr>
              <a:t>Para utilizar MySQL </a:t>
            </a:r>
            <a:r>
              <a:rPr lang="es-EC" sz="1800" dirty="0" err="1">
                <a:solidFill>
                  <a:schemeClr val="tx1"/>
                </a:solidFill>
              </a:rPr>
              <a:t>Connector</a:t>
            </a:r>
            <a:r>
              <a:rPr lang="es-EC" sz="1800" dirty="0">
                <a:solidFill>
                  <a:schemeClr val="tx1"/>
                </a:solidFill>
              </a:rPr>
              <a:t>/J en un programa Java, primero se debe incluir la biblioteca en el proyecto. Luego se puede utilizar la clase </a:t>
            </a:r>
            <a:r>
              <a:rPr lang="es-EC" sz="1800" dirty="0" err="1">
                <a:solidFill>
                  <a:schemeClr val="tx1"/>
                </a:solidFill>
              </a:rPr>
              <a:t>DriverManager</a:t>
            </a:r>
            <a:r>
              <a:rPr lang="es-EC" sz="1800" dirty="0">
                <a:solidFill>
                  <a:schemeClr val="tx1"/>
                </a:solidFill>
              </a:rPr>
              <a:t> para establecer una conexión a la base de datos. Una vez que se ha establecido la conexión, se puede utilizar la interfaz </a:t>
            </a:r>
            <a:r>
              <a:rPr lang="es-EC" sz="1800" dirty="0" err="1">
                <a:solidFill>
                  <a:schemeClr val="tx1"/>
                </a:solidFill>
              </a:rPr>
              <a:t>Connection</a:t>
            </a:r>
            <a:r>
              <a:rPr lang="es-EC" sz="1800" dirty="0">
                <a:solidFill>
                  <a:schemeClr val="tx1"/>
                </a:solidFill>
              </a:rPr>
              <a:t> para enviar consultas y recibir resultados.</a:t>
            </a:r>
          </a:p>
        </p:txBody>
      </p:sp>
      <p:grpSp>
        <p:nvGrpSpPr>
          <p:cNvPr id="13" name="Grupo 12">
            <a:extLst>
              <a:ext uri="{FF2B5EF4-FFF2-40B4-BE49-F238E27FC236}">
                <a16:creationId xmlns:a16="http://schemas.microsoft.com/office/drawing/2014/main" id="{71B547F9-C1D9-83E8-56E8-9AF1CD0CCDBC}"/>
              </a:ext>
            </a:extLst>
          </p:cNvPr>
          <p:cNvGrpSpPr/>
          <p:nvPr/>
        </p:nvGrpSpPr>
        <p:grpSpPr>
          <a:xfrm>
            <a:off x="9127861" y="0"/>
            <a:ext cx="3064879" cy="6863088"/>
            <a:chOff x="9127861" y="0"/>
            <a:chExt cx="3064879" cy="6863088"/>
          </a:xfrm>
        </p:grpSpPr>
        <p:sp>
          <p:nvSpPr>
            <p:cNvPr id="14" name="Marcador de contenido 2">
              <a:extLst>
                <a:ext uri="{FF2B5EF4-FFF2-40B4-BE49-F238E27FC236}">
                  <a16:creationId xmlns:a16="http://schemas.microsoft.com/office/drawing/2014/main" id="{A2471FED-231F-F3C4-2ACF-15CC7915B158}"/>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b="1" dirty="0">
                  <a:solidFill>
                    <a:srgbClr val="FFFF00"/>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b="1" dirty="0">
                  <a:solidFill>
                    <a:srgbClr val="FFFF00"/>
                  </a:solidFill>
                </a:rPr>
                <a:t>2.13	</a:t>
              </a:r>
              <a:r>
                <a:rPr lang="nl-NL" sz="900" b="1" dirty="0">
                  <a:solidFill>
                    <a:srgbClr val="FFFF00"/>
                  </a:solidFill>
                </a:rPr>
                <a:t>MYSQL CONNECTOR Y JDBC</a:t>
              </a:r>
              <a:endParaRPr lang="es-EC" sz="900" b="1" dirty="0">
                <a:solidFill>
                  <a:srgbClr val="FFFF00"/>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5" name="CuadroTexto 14">
              <a:extLst>
                <a:ext uri="{FF2B5EF4-FFF2-40B4-BE49-F238E27FC236}">
                  <a16:creationId xmlns:a16="http://schemas.microsoft.com/office/drawing/2014/main" id="{8A0657B2-FDFF-18FD-5050-4496B72D439C}"/>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16</a:t>
              </a:r>
            </a:p>
          </p:txBody>
        </p:sp>
      </p:grpSp>
    </p:spTree>
    <p:extLst>
      <p:ext uri="{BB962C8B-B14F-4D97-AF65-F5344CB8AC3E}">
        <p14:creationId xmlns:p14="http://schemas.microsoft.com/office/powerpoint/2010/main" val="2430287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581192" y="702156"/>
            <a:ext cx="8545928" cy="1013800"/>
          </a:xfrm>
        </p:spPr>
        <p:txBody>
          <a:bodyPr/>
          <a:lstStyle/>
          <a:p>
            <a:r>
              <a:rPr lang="es-ES" dirty="0"/>
              <a:t>2.14	</a:t>
            </a:r>
            <a:r>
              <a:rPr lang="es-EC" dirty="0"/>
              <a:t>ROLES Y USUARIOS RELACIÓN BASE GENERAL</a:t>
            </a:r>
            <a:endParaRPr lang="es-ES" dirty="0"/>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6">
            <a:extLst>
              <a:ext uri="{FF2B5EF4-FFF2-40B4-BE49-F238E27FC236}">
                <a16:creationId xmlns:a16="http://schemas.microsoft.com/office/drawing/2014/main" id="{01E73459-CB98-1523-339A-35B867603BC2}"/>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8</a:t>
            </a:r>
          </a:p>
        </p:txBody>
      </p:sp>
      <p:sp>
        <p:nvSpPr>
          <p:cNvPr id="9" name="CuadroTexto 8">
            <a:extLst>
              <a:ext uri="{FF2B5EF4-FFF2-40B4-BE49-F238E27FC236}">
                <a16:creationId xmlns:a16="http://schemas.microsoft.com/office/drawing/2014/main" id="{7990D8B4-7AD7-CE4C-58AE-10827F176B09}"/>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9</a:t>
            </a:r>
          </a:p>
        </p:txBody>
      </p:sp>
      <p:sp>
        <p:nvSpPr>
          <p:cNvPr id="12" name="Marcador de contenido 11">
            <a:extLst>
              <a:ext uri="{FF2B5EF4-FFF2-40B4-BE49-F238E27FC236}">
                <a16:creationId xmlns:a16="http://schemas.microsoft.com/office/drawing/2014/main" id="{84AFC032-7904-012F-8FB2-4769FCAE6F74}"/>
              </a:ext>
            </a:extLst>
          </p:cNvPr>
          <p:cNvSpPr>
            <a:spLocks noGrp="1"/>
          </p:cNvSpPr>
          <p:nvPr>
            <p:ph idx="1"/>
          </p:nvPr>
        </p:nvSpPr>
        <p:spPr>
          <a:xfrm>
            <a:off x="425373" y="2034836"/>
            <a:ext cx="8545928" cy="2404817"/>
          </a:xfrm>
        </p:spPr>
        <p:txBody>
          <a:bodyPr>
            <a:normAutofit/>
          </a:bodyPr>
          <a:lstStyle/>
          <a:p>
            <a:pPr marL="324000" lvl="1" indent="0">
              <a:spcBef>
                <a:spcPts val="20"/>
              </a:spcBef>
              <a:buNone/>
            </a:pPr>
            <a:r>
              <a:rPr lang="es-EC" sz="1800" dirty="0">
                <a:solidFill>
                  <a:schemeClr val="tx1"/>
                </a:solidFill>
              </a:rPr>
              <a:t>La forma que generalmente se establece una relación entre una tabla llamada "usuario" y otra llamada "rol" para que cada usuario tenga asignado un rol es [12] mediante la creación de una clave foránea en la tabla "usuario" que haga referencia al campo "</a:t>
            </a:r>
            <a:r>
              <a:rPr lang="es-EC" sz="1800" dirty="0" err="1">
                <a:solidFill>
                  <a:schemeClr val="tx1"/>
                </a:solidFill>
              </a:rPr>
              <a:t>codigo_rol</a:t>
            </a:r>
            <a:r>
              <a:rPr lang="es-EC" sz="1800" dirty="0">
                <a:solidFill>
                  <a:schemeClr val="tx1"/>
                </a:solidFill>
              </a:rPr>
              <a:t>" de la tabla "rol".</a:t>
            </a:r>
          </a:p>
        </p:txBody>
      </p:sp>
      <p:grpSp>
        <p:nvGrpSpPr>
          <p:cNvPr id="13" name="Grupo 12">
            <a:extLst>
              <a:ext uri="{FF2B5EF4-FFF2-40B4-BE49-F238E27FC236}">
                <a16:creationId xmlns:a16="http://schemas.microsoft.com/office/drawing/2014/main" id="{71D7BA64-BD84-4E1A-293C-75D9D95A2F3E}"/>
              </a:ext>
            </a:extLst>
          </p:cNvPr>
          <p:cNvGrpSpPr/>
          <p:nvPr/>
        </p:nvGrpSpPr>
        <p:grpSpPr>
          <a:xfrm>
            <a:off x="9127861" y="0"/>
            <a:ext cx="3064879" cy="6863088"/>
            <a:chOff x="9127861" y="0"/>
            <a:chExt cx="3064879" cy="6863088"/>
          </a:xfrm>
        </p:grpSpPr>
        <p:sp>
          <p:nvSpPr>
            <p:cNvPr id="14" name="Marcador de contenido 2">
              <a:extLst>
                <a:ext uri="{FF2B5EF4-FFF2-40B4-BE49-F238E27FC236}">
                  <a16:creationId xmlns:a16="http://schemas.microsoft.com/office/drawing/2014/main" id="{4FDA132A-6FC5-FFB5-DB68-3327BDF64EC3}"/>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b="1" dirty="0">
                  <a:solidFill>
                    <a:srgbClr val="FFFF00"/>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b="1" dirty="0">
                  <a:solidFill>
                    <a:srgbClr val="FFFF00"/>
                  </a:solidFill>
                </a:rPr>
                <a:t>2.14	</a:t>
              </a:r>
              <a:r>
                <a:rPr lang="es-EC" sz="900" b="1" dirty="0">
                  <a:solidFill>
                    <a:srgbClr val="FFFF00"/>
                  </a:solidFill>
                </a:rPr>
                <a:t>ROLES Y USUARIOS RELACIÓN BASE GENERAL</a:t>
              </a:r>
              <a:endParaRPr lang="es-MX" sz="900" b="1" dirty="0">
                <a:solidFill>
                  <a:srgbClr val="FFFF00"/>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5" name="CuadroTexto 14">
              <a:extLst>
                <a:ext uri="{FF2B5EF4-FFF2-40B4-BE49-F238E27FC236}">
                  <a16:creationId xmlns:a16="http://schemas.microsoft.com/office/drawing/2014/main" id="{A589E0E5-FE68-7805-E880-B79913009C88}"/>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17</a:t>
              </a:r>
            </a:p>
          </p:txBody>
        </p:sp>
      </p:grpSp>
    </p:spTree>
    <p:extLst>
      <p:ext uri="{BB962C8B-B14F-4D97-AF65-F5344CB8AC3E}">
        <p14:creationId xmlns:p14="http://schemas.microsoft.com/office/powerpoint/2010/main" val="3103381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581192" y="702156"/>
            <a:ext cx="8545928" cy="1013800"/>
          </a:xfrm>
        </p:spPr>
        <p:txBody>
          <a:bodyPr/>
          <a:lstStyle/>
          <a:p>
            <a:r>
              <a:rPr lang="es-ES" dirty="0"/>
              <a:t>2.15	</a:t>
            </a:r>
            <a:r>
              <a:rPr lang="es-EC" dirty="0"/>
              <a:t>PROGRAMACION ORIENTADA A OBJETOS (POO).</a:t>
            </a:r>
            <a:endParaRPr lang="es-ES" dirty="0"/>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6">
            <a:extLst>
              <a:ext uri="{FF2B5EF4-FFF2-40B4-BE49-F238E27FC236}">
                <a16:creationId xmlns:a16="http://schemas.microsoft.com/office/drawing/2014/main" id="{01E73459-CB98-1523-339A-35B867603BC2}"/>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8</a:t>
            </a:r>
          </a:p>
        </p:txBody>
      </p:sp>
      <p:sp>
        <p:nvSpPr>
          <p:cNvPr id="9" name="CuadroTexto 8">
            <a:extLst>
              <a:ext uri="{FF2B5EF4-FFF2-40B4-BE49-F238E27FC236}">
                <a16:creationId xmlns:a16="http://schemas.microsoft.com/office/drawing/2014/main" id="{7990D8B4-7AD7-CE4C-58AE-10827F176B09}"/>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9</a:t>
            </a:r>
          </a:p>
        </p:txBody>
      </p:sp>
      <p:sp>
        <p:nvSpPr>
          <p:cNvPr id="12" name="Marcador de contenido 11">
            <a:extLst>
              <a:ext uri="{FF2B5EF4-FFF2-40B4-BE49-F238E27FC236}">
                <a16:creationId xmlns:a16="http://schemas.microsoft.com/office/drawing/2014/main" id="{84AFC032-7904-012F-8FB2-4769FCAE6F74}"/>
              </a:ext>
            </a:extLst>
          </p:cNvPr>
          <p:cNvSpPr>
            <a:spLocks noGrp="1"/>
          </p:cNvSpPr>
          <p:nvPr>
            <p:ph idx="1"/>
          </p:nvPr>
        </p:nvSpPr>
        <p:spPr>
          <a:xfrm>
            <a:off x="425373" y="2034836"/>
            <a:ext cx="8545928" cy="4423054"/>
          </a:xfrm>
        </p:spPr>
        <p:txBody>
          <a:bodyPr>
            <a:normAutofit/>
          </a:bodyPr>
          <a:lstStyle/>
          <a:p>
            <a:pPr marL="324000" lvl="1" indent="0">
              <a:spcBef>
                <a:spcPts val="20"/>
              </a:spcBef>
              <a:buNone/>
            </a:pPr>
            <a:r>
              <a:rPr lang="es-EC" sz="1800" dirty="0">
                <a:solidFill>
                  <a:schemeClr val="tx1"/>
                </a:solidFill>
              </a:rPr>
              <a:t>Programación Orientada a Objetos (POO, por sus siglas en inglés OOP, </a:t>
            </a:r>
            <a:r>
              <a:rPr lang="es-EC" sz="1800" dirty="0" err="1">
                <a:solidFill>
                  <a:schemeClr val="tx1"/>
                </a:solidFill>
              </a:rPr>
              <a:t>Object-Oriented</a:t>
            </a:r>
            <a:r>
              <a:rPr lang="es-EC" sz="1800" dirty="0">
                <a:solidFill>
                  <a:schemeClr val="tx1"/>
                </a:solidFill>
              </a:rPr>
              <a:t> </a:t>
            </a:r>
            <a:r>
              <a:rPr lang="es-EC" sz="1800" dirty="0" err="1">
                <a:solidFill>
                  <a:schemeClr val="tx1"/>
                </a:solidFill>
              </a:rPr>
              <a:t>Programming</a:t>
            </a:r>
            <a:r>
              <a:rPr lang="es-EC" sz="1800" dirty="0">
                <a:solidFill>
                  <a:schemeClr val="tx1"/>
                </a:solidFill>
              </a:rPr>
              <a:t>) [13] es un paradigma de programación que se basa en el concepto de "objetos", que representan entidades reales o virtuales con atributos y comportamientos.</a:t>
            </a:r>
          </a:p>
          <a:p>
            <a:pPr marL="324000" lvl="1" indent="0">
              <a:spcBef>
                <a:spcPts val="20"/>
              </a:spcBef>
              <a:buNone/>
            </a:pPr>
            <a:r>
              <a:rPr lang="es-EC" sz="1800" dirty="0">
                <a:solidFill>
                  <a:schemeClr val="tx1"/>
                </a:solidFill>
              </a:rPr>
              <a:t>En la programación orientada a objetos, los objetos interactúan entre sí a través de mensajes, y cada objeto es una instancia de una clase, que es una plantilla o modelo para la creación de objetos. Las clases pueden ser utilizadas para crear objetos similares y compartir atributos y comportamientos.</a:t>
            </a:r>
          </a:p>
          <a:p>
            <a:pPr marL="324000" lvl="1" indent="0">
              <a:spcBef>
                <a:spcPts val="20"/>
              </a:spcBef>
              <a:buNone/>
            </a:pPr>
            <a:r>
              <a:rPr lang="es-EC" sz="1800" dirty="0">
                <a:solidFill>
                  <a:schemeClr val="tx1"/>
                </a:solidFill>
              </a:rPr>
              <a:t>La programación orientada a objetos proporciona una abstracción y encapsulamiento de los datos y comportamientos de los objetos, lo que permite una mejor organización y reutilización del código. También promueve el modularidad y la separación de preocupaciones, lo que facilita la mantenibilidad y la escalabilidad del software.</a:t>
            </a:r>
          </a:p>
        </p:txBody>
      </p:sp>
      <p:grpSp>
        <p:nvGrpSpPr>
          <p:cNvPr id="13" name="Grupo 12">
            <a:extLst>
              <a:ext uri="{FF2B5EF4-FFF2-40B4-BE49-F238E27FC236}">
                <a16:creationId xmlns:a16="http://schemas.microsoft.com/office/drawing/2014/main" id="{56819560-2D84-51E6-C7F7-D917E00D755E}"/>
              </a:ext>
            </a:extLst>
          </p:cNvPr>
          <p:cNvGrpSpPr/>
          <p:nvPr/>
        </p:nvGrpSpPr>
        <p:grpSpPr>
          <a:xfrm>
            <a:off x="9127861" y="0"/>
            <a:ext cx="3064879" cy="6863088"/>
            <a:chOff x="9127861" y="0"/>
            <a:chExt cx="3064879" cy="6863088"/>
          </a:xfrm>
        </p:grpSpPr>
        <p:sp>
          <p:nvSpPr>
            <p:cNvPr id="14" name="Marcador de contenido 2">
              <a:extLst>
                <a:ext uri="{FF2B5EF4-FFF2-40B4-BE49-F238E27FC236}">
                  <a16:creationId xmlns:a16="http://schemas.microsoft.com/office/drawing/2014/main" id="{43D928D4-2020-E6A1-F8EF-4613AD4BBB0B}"/>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b="1" dirty="0">
                  <a:solidFill>
                    <a:srgbClr val="FFFF00"/>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b="1" dirty="0">
                  <a:solidFill>
                    <a:srgbClr val="FFFF00"/>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5" name="CuadroTexto 14">
              <a:extLst>
                <a:ext uri="{FF2B5EF4-FFF2-40B4-BE49-F238E27FC236}">
                  <a16:creationId xmlns:a16="http://schemas.microsoft.com/office/drawing/2014/main" id="{F2C2C924-7616-B17D-4E99-4DCA373D8A0B}"/>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18</a:t>
              </a:r>
            </a:p>
          </p:txBody>
        </p:sp>
      </p:grpSp>
    </p:spTree>
    <p:extLst>
      <p:ext uri="{BB962C8B-B14F-4D97-AF65-F5344CB8AC3E}">
        <p14:creationId xmlns:p14="http://schemas.microsoft.com/office/powerpoint/2010/main" val="1795885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581192" y="702156"/>
            <a:ext cx="8545928" cy="1013800"/>
          </a:xfrm>
        </p:spPr>
        <p:txBody>
          <a:bodyPr/>
          <a:lstStyle/>
          <a:p>
            <a:r>
              <a:rPr lang="es-ES" dirty="0"/>
              <a:t>2.16	PROTOCOLO SIMPLE DE TRANSFERENCIA DE CORREO (SMTP).</a:t>
            </a: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6">
            <a:extLst>
              <a:ext uri="{FF2B5EF4-FFF2-40B4-BE49-F238E27FC236}">
                <a16:creationId xmlns:a16="http://schemas.microsoft.com/office/drawing/2014/main" id="{01E73459-CB98-1523-339A-35B867603BC2}"/>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8</a:t>
            </a:r>
          </a:p>
        </p:txBody>
      </p:sp>
      <p:sp>
        <p:nvSpPr>
          <p:cNvPr id="9" name="CuadroTexto 8">
            <a:extLst>
              <a:ext uri="{FF2B5EF4-FFF2-40B4-BE49-F238E27FC236}">
                <a16:creationId xmlns:a16="http://schemas.microsoft.com/office/drawing/2014/main" id="{7990D8B4-7AD7-CE4C-58AE-10827F176B09}"/>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9</a:t>
            </a:r>
          </a:p>
        </p:txBody>
      </p:sp>
      <p:sp>
        <p:nvSpPr>
          <p:cNvPr id="12" name="Marcador de contenido 11">
            <a:extLst>
              <a:ext uri="{FF2B5EF4-FFF2-40B4-BE49-F238E27FC236}">
                <a16:creationId xmlns:a16="http://schemas.microsoft.com/office/drawing/2014/main" id="{84AFC032-7904-012F-8FB2-4769FCAE6F74}"/>
              </a:ext>
            </a:extLst>
          </p:cNvPr>
          <p:cNvSpPr>
            <a:spLocks noGrp="1"/>
          </p:cNvSpPr>
          <p:nvPr>
            <p:ph idx="1"/>
          </p:nvPr>
        </p:nvSpPr>
        <p:spPr>
          <a:xfrm>
            <a:off x="425373" y="2034836"/>
            <a:ext cx="8545928" cy="2597322"/>
          </a:xfrm>
        </p:spPr>
        <p:txBody>
          <a:bodyPr>
            <a:normAutofit/>
          </a:bodyPr>
          <a:lstStyle/>
          <a:p>
            <a:pPr marL="324000" lvl="1" indent="0">
              <a:spcBef>
                <a:spcPts val="20"/>
              </a:spcBef>
              <a:buNone/>
            </a:pPr>
            <a:r>
              <a:rPr lang="es-EC" sz="1800" dirty="0">
                <a:solidFill>
                  <a:schemeClr val="tx1"/>
                </a:solidFill>
              </a:rPr>
              <a:t>Es un protocolo TCP/IP [15] que se utiliza para se usa para enviar correos desde un cliente de correo a un servidor de correo un cliente de correo puede ser de Gmail, </a:t>
            </a:r>
            <a:r>
              <a:rPr lang="es-EC" sz="1800" dirty="0" err="1">
                <a:solidFill>
                  <a:schemeClr val="tx1"/>
                </a:solidFill>
              </a:rPr>
              <a:t>Yahoo</a:t>
            </a:r>
            <a:r>
              <a:rPr lang="es-EC" sz="1800" dirty="0">
                <a:solidFill>
                  <a:schemeClr val="tx1"/>
                </a:solidFill>
              </a:rPr>
              <a:t> Outlook o un servidor de correo de un hosting. Normalmente se utiliza con POP3 o con el protocolo de acceso a mensajes de Internet (IMAP) para guardar mensajes en un buzón del servidor y descargarlos periódicamente del servidor para el usuario.</a:t>
            </a:r>
          </a:p>
        </p:txBody>
      </p:sp>
      <p:grpSp>
        <p:nvGrpSpPr>
          <p:cNvPr id="13" name="Grupo 12">
            <a:extLst>
              <a:ext uri="{FF2B5EF4-FFF2-40B4-BE49-F238E27FC236}">
                <a16:creationId xmlns:a16="http://schemas.microsoft.com/office/drawing/2014/main" id="{E3C8B820-295F-F9E7-37C7-4748F49F5300}"/>
              </a:ext>
            </a:extLst>
          </p:cNvPr>
          <p:cNvGrpSpPr/>
          <p:nvPr/>
        </p:nvGrpSpPr>
        <p:grpSpPr>
          <a:xfrm>
            <a:off x="9127861" y="0"/>
            <a:ext cx="3064879" cy="6863088"/>
            <a:chOff x="9127861" y="0"/>
            <a:chExt cx="3064879" cy="6863088"/>
          </a:xfrm>
        </p:grpSpPr>
        <p:sp>
          <p:nvSpPr>
            <p:cNvPr id="14" name="Marcador de contenido 2">
              <a:extLst>
                <a:ext uri="{FF2B5EF4-FFF2-40B4-BE49-F238E27FC236}">
                  <a16:creationId xmlns:a16="http://schemas.microsoft.com/office/drawing/2014/main" id="{DA6A1AE2-D2B6-1B81-0EC3-B38C5AD32B14}"/>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b="1" dirty="0">
                  <a:solidFill>
                    <a:srgbClr val="FFFF00"/>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b="1" dirty="0">
                  <a:solidFill>
                    <a:srgbClr val="FFFF00"/>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5" name="CuadroTexto 14">
              <a:extLst>
                <a:ext uri="{FF2B5EF4-FFF2-40B4-BE49-F238E27FC236}">
                  <a16:creationId xmlns:a16="http://schemas.microsoft.com/office/drawing/2014/main" id="{064CDEF2-F144-D369-9A23-1B3784B88198}"/>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19</a:t>
              </a:r>
            </a:p>
          </p:txBody>
        </p:sp>
      </p:grpSp>
    </p:spTree>
    <p:extLst>
      <p:ext uri="{BB962C8B-B14F-4D97-AF65-F5344CB8AC3E}">
        <p14:creationId xmlns:p14="http://schemas.microsoft.com/office/powerpoint/2010/main" val="1738971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2" descr="Resultado de imagen para AGENDA PNG">
            <a:extLst>
              <a:ext uri="{FF2B5EF4-FFF2-40B4-BE49-F238E27FC236}">
                <a16:creationId xmlns:a16="http://schemas.microsoft.com/office/drawing/2014/main" id="{65EBAD2C-103F-4596-964B-B9C65A21B1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7238" y="1925261"/>
            <a:ext cx="6489819" cy="300747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8F5C24D8-036E-430F-8D59-040D94E2863B}"/>
              </a:ext>
            </a:extLst>
          </p:cNvPr>
          <p:cNvSpPr txBox="1"/>
          <p:nvPr/>
        </p:nvSpPr>
        <p:spPr>
          <a:xfrm>
            <a:off x="11817675" y="6457890"/>
            <a:ext cx="374325" cy="400110"/>
          </a:xfrm>
          <a:prstGeom prst="rect">
            <a:avLst/>
          </a:prstGeom>
          <a:noFill/>
        </p:spPr>
        <p:txBody>
          <a:bodyPr wrap="square" rtlCol="0">
            <a:spAutoFit/>
          </a:bodyPr>
          <a:lstStyle/>
          <a:p>
            <a:r>
              <a:rPr lang="es-EC" sz="2000" dirty="0"/>
              <a:t>2</a:t>
            </a:r>
          </a:p>
        </p:txBody>
      </p:sp>
      <p:sp>
        <p:nvSpPr>
          <p:cNvPr id="3" name="Marcador de contenido 2">
            <a:extLst>
              <a:ext uri="{FF2B5EF4-FFF2-40B4-BE49-F238E27FC236}">
                <a16:creationId xmlns:a16="http://schemas.microsoft.com/office/drawing/2014/main" id="{58A7258F-1813-917D-EDC4-0FF01BBD8694}"/>
              </a:ext>
            </a:extLst>
          </p:cNvPr>
          <p:cNvSpPr txBox="1">
            <a:spLocks/>
          </p:cNvSpPr>
          <p:nvPr/>
        </p:nvSpPr>
        <p:spPr>
          <a:xfrm>
            <a:off x="442378" y="614405"/>
            <a:ext cx="3707476" cy="6243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Tree>
    <p:extLst>
      <p:ext uri="{BB962C8B-B14F-4D97-AF65-F5344CB8AC3E}">
        <p14:creationId xmlns:p14="http://schemas.microsoft.com/office/powerpoint/2010/main" val="1395632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581192" y="702156"/>
            <a:ext cx="8545928" cy="1013800"/>
          </a:xfrm>
        </p:spPr>
        <p:txBody>
          <a:bodyPr/>
          <a:lstStyle/>
          <a:p>
            <a:r>
              <a:rPr lang="es-ES" dirty="0"/>
              <a:t>2.17	PROTOCOLO POST OFFICE (POP).</a:t>
            </a: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6">
            <a:extLst>
              <a:ext uri="{FF2B5EF4-FFF2-40B4-BE49-F238E27FC236}">
                <a16:creationId xmlns:a16="http://schemas.microsoft.com/office/drawing/2014/main" id="{01E73459-CB98-1523-339A-35B867603BC2}"/>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8</a:t>
            </a:r>
          </a:p>
        </p:txBody>
      </p:sp>
      <p:sp>
        <p:nvSpPr>
          <p:cNvPr id="9" name="CuadroTexto 8">
            <a:extLst>
              <a:ext uri="{FF2B5EF4-FFF2-40B4-BE49-F238E27FC236}">
                <a16:creationId xmlns:a16="http://schemas.microsoft.com/office/drawing/2014/main" id="{7990D8B4-7AD7-CE4C-58AE-10827F176B09}"/>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9</a:t>
            </a:r>
          </a:p>
        </p:txBody>
      </p:sp>
      <p:sp>
        <p:nvSpPr>
          <p:cNvPr id="12" name="Marcador de contenido 11">
            <a:extLst>
              <a:ext uri="{FF2B5EF4-FFF2-40B4-BE49-F238E27FC236}">
                <a16:creationId xmlns:a16="http://schemas.microsoft.com/office/drawing/2014/main" id="{84AFC032-7904-012F-8FB2-4769FCAE6F74}"/>
              </a:ext>
            </a:extLst>
          </p:cNvPr>
          <p:cNvSpPr>
            <a:spLocks noGrp="1"/>
          </p:cNvSpPr>
          <p:nvPr>
            <p:ph idx="1"/>
          </p:nvPr>
        </p:nvSpPr>
        <p:spPr>
          <a:xfrm>
            <a:off x="425373" y="2034836"/>
            <a:ext cx="8545928" cy="4423054"/>
          </a:xfrm>
        </p:spPr>
        <p:txBody>
          <a:bodyPr>
            <a:normAutofit/>
          </a:bodyPr>
          <a:lstStyle/>
          <a:p>
            <a:pPr marL="324000" lvl="1" indent="0">
              <a:spcBef>
                <a:spcPts val="20"/>
              </a:spcBef>
              <a:buNone/>
            </a:pPr>
            <a:r>
              <a:rPr lang="es-EC" sz="1800" dirty="0">
                <a:solidFill>
                  <a:schemeClr val="tx1"/>
                </a:solidFill>
              </a:rPr>
              <a:t>Es un protocolo de correo electrónico [16] que permite a los usuarios descargar mensajes de correo electrónico desde un servidor remoto a sus computadoras locales. Una vez que el usuario se conecta al servidor de correo electrónico utilizando un cliente de correo electrónico compatible con POP, el servidor autentica al usuario y permite que los mensajes se descarguen a la computadora local del usuario. Los mensajes descargados se almacenan localmente y se pueden acceder sin conexión a Internet.</a:t>
            </a:r>
          </a:p>
          <a:p>
            <a:pPr marL="324000" lvl="1" indent="0">
              <a:spcBef>
                <a:spcPts val="20"/>
              </a:spcBef>
              <a:buNone/>
            </a:pPr>
            <a:r>
              <a:rPr lang="es-EC" sz="1800" dirty="0">
                <a:solidFill>
                  <a:schemeClr val="tx1"/>
                </a:solidFill>
              </a:rPr>
              <a:t>El protocolo POP 3 es la última versión del protocolo POP que se actualizó en 1988. Este protocolo se ha ido actualizando a lo largo del tiempo, pero ha seguido manteniendo su nombre POP3. Junto a IMAP, POP3 es el protocolo más utilizado en todo el mundo para conectar un cliente de correo a un servidor email.</a:t>
            </a:r>
          </a:p>
        </p:txBody>
      </p:sp>
      <p:grpSp>
        <p:nvGrpSpPr>
          <p:cNvPr id="13" name="Grupo 12">
            <a:extLst>
              <a:ext uri="{FF2B5EF4-FFF2-40B4-BE49-F238E27FC236}">
                <a16:creationId xmlns:a16="http://schemas.microsoft.com/office/drawing/2014/main" id="{AF8FF85A-4B22-7FF7-D9FC-988B7E3B7848}"/>
              </a:ext>
            </a:extLst>
          </p:cNvPr>
          <p:cNvGrpSpPr/>
          <p:nvPr/>
        </p:nvGrpSpPr>
        <p:grpSpPr>
          <a:xfrm>
            <a:off x="9127861" y="0"/>
            <a:ext cx="3064879" cy="6863088"/>
            <a:chOff x="9127861" y="0"/>
            <a:chExt cx="3064879" cy="6863088"/>
          </a:xfrm>
        </p:grpSpPr>
        <p:sp>
          <p:nvSpPr>
            <p:cNvPr id="14" name="Marcador de contenido 2">
              <a:extLst>
                <a:ext uri="{FF2B5EF4-FFF2-40B4-BE49-F238E27FC236}">
                  <a16:creationId xmlns:a16="http://schemas.microsoft.com/office/drawing/2014/main" id="{3B756ABF-6CB2-2D1D-7C4E-FFA4E4585167}"/>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b="1" dirty="0">
                  <a:solidFill>
                    <a:srgbClr val="FFFF00"/>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b="1" dirty="0">
                  <a:solidFill>
                    <a:srgbClr val="FFFF00"/>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5" name="CuadroTexto 14">
              <a:extLst>
                <a:ext uri="{FF2B5EF4-FFF2-40B4-BE49-F238E27FC236}">
                  <a16:creationId xmlns:a16="http://schemas.microsoft.com/office/drawing/2014/main" id="{699B839F-B1C9-1B46-74A0-5A98161F5B9C}"/>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20</a:t>
              </a:r>
            </a:p>
          </p:txBody>
        </p:sp>
      </p:grpSp>
    </p:spTree>
    <p:extLst>
      <p:ext uri="{BB962C8B-B14F-4D97-AF65-F5344CB8AC3E}">
        <p14:creationId xmlns:p14="http://schemas.microsoft.com/office/powerpoint/2010/main" val="2562347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581192" y="702156"/>
            <a:ext cx="8545928" cy="1013800"/>
          </a:xfrm>
        </p:spPr>
        <p:txBody>
          <a:bodyPr/>
          <a:lstStyle/>
          <a:p>
            <a:r>
              <a:rPr lang="es-ES" dirty="0"/>
              <a:t>2.18	IMAP.</a:t>
            </a: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6">
            <a:extLst>
              <a:ext uri="{FF2B5EF4-FFF2-40B4-BE49-F238E27FC236}">
                <a16:creationId xmlns:a16="http://schemas.microsoft.com/office/drawing/2014/main" id="{01E73459-CB98-1523-339A-35B867603BC2}"/>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8</a:t>
            </a:r>
          </a:p>
        </p:txBody>
      </p:sp>
      <p:sp>
        <p:nvSpPr>
          <p:cNvPr id="9" name="CuadroTexto 8">
            <a:extLst>
              <a:ext uri="{FF2B5EF4-FFF2-40B4-BE49-F238E27FC236}">
                <a16:creationId xmlns:a16="http://schemas.microsoft.com/office/drawing/2014/main" id="{7990D8B4-7AD7-CE4C-58AE-10827F176B09}"/>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9</a:t>
            </a:r>
          </a:p>
        </p:txBody>
      </p:sp>
      <p:sp>
        <p:nvSpPr>
          <p:cNvPr id="12" name="Marcador de contenido 11">
            <a:extLst>
              <a:ext uri="{FF2B5EF4-FFF2-40B4-BE49-F238E27FC236}">
                <a16:creationId xmlns:a16="http://schemas.microsoft.com/office/drawing/2014/main" id="{84AFC032-7904-012F-8FB2-4769FCAE6F74}"/>
              </a:ext>
            </a:extLst>
          </p:cNvPr>
          <p:cNvSpPr>
            <a:spLocks noGrp="1"/>
          </p:cNvSpPr>
          <p:nvPr>
            <p:ph idx="1"/>
          </p:nvPr>
        </p:nvSpPr>
        <p:spPr>
          <a:xfrm>
            <a:off x="425373" y="2034836"/>
            <a:ext cx="8545928" cy="4423054"/>
          </a:xfrm>
        </p:spPr>
        <p:txBody>
          <a:bodyPr>
            <a:normAutofit fontScale="92500"/>
          </a:bodyPr>
          <a:lstStyle/>
          <a:p>
            <a:pPr marL="324000" lvl="1" indent="0">
              <a:lnSpc>
                <a:spcPct val="110000"/>
              </a:lnSpc>
              <a:spcBef>
                <a:spcPts val="20"/>
              </a:spcBef>
              <a:buNone/>
            </a:pPr>
            <a:r>
              <a:rPr lang="es-EC" sz="1800" dirty="0">
                <a:solidFill>
                  <a:schemeClr val="tx1"/>
                </a:solidFill>
              </a:rPr>
              <a:t>IMAP (Protocolo de Mensajería de Acceso a Internet) es un protocolo de correo electrónico [17] que permite a los usuarios acceder y gestionar sus mensajes de correo electrónico almacenados en un servidor remoto. el cliente de correo electrónico se conecta al servidor de correo electrónico y permite al usuario acceder y gestionar sus mensajes de correo electrónico, incluyendo la opción de descargar mensajes a la computadora local, eliminar mensajes del servidor, etiquetar mensajes y mover mensajes entre carpetas. Los cambios realizados en la computadora local se reflejan en el servidor y viceversa, permitiendo una sincronización completa entre el servidor y la computadora local.</a:t>
            </a:r>
          </a:p>
          <a:p>
            <a:pPr marL="324000" lvl="1" indent="0">
              <a:lnSpc>
                <a:spcPct val="110000"/>
              </a:lnSpc>
              <a:spcBef>
                <a:spcPts val="20"/>
              </a:spcBef>
              <a:buNone/>
            </a:pPr>
            <a:r>
              <a:rPr lang="es-EC" sz="1800" dirty="0">
                <a:solidFill>
                  <a:schemeClr val="tx1"/>
                </a:solidFill>
              </a:rPr>
              <a:t>Simplemente es necesario contar con un equipo que tenga acceso a Internet y poder entrar a ese servidor. Este protocolo no permite enviar correos. Lo que hace realmente es dar acceso a los mensajes que hay almacenados en ese servidor. Tiene una ventaja frente a otros protocolos similares y es que IMAP permite visualizar el contenido en ese servidor sin necesidad de descargarlo. De esta forma, un usuario puede acceder desde un ordenador a un servidor, ver los mensajes y no tener que bajarlos a su propio equipo</a:t>
            </a:r>
          </a:p>
        </p:txBody>
      </p:sp>
      <p:grpSp>
        <p:nvGrpSpPr>
          <p:cNvPr id="13" name="Grupo 12">
            <a:extLst>
              <a:ext uri="{FF2B5EF4-FFF2-40B4-BE49-F238E27FC236}">
                <a16:creationId xmlns:a16="http://schemas.microsoft.com/office/drawing/2014/main" id="{EAC63938-1006-4BE7-3CA2-730D2AFC61D5}"/>
              </a:ext>
            </a:extLst>
          </p:cNvPr>
          <p:cNvGrpSpPr/>
          <p:nvPr/>
        </p:nvGrpSpPr>
        <p:grpSpPr>
          <a:xfrm>
            <a:off x="9127861" y="0"/>
            <a:ext cx="3064879" cy="6863088"/>
            <a:chOff x="9127861" y="0"/>
            <a:chExt cx="3064879" cy="6863088"/>
          </a:xfrm>
        </p:grpSpPr>
        <p:sp>
          <p:nvSpPr>
            <p:cNvPr id="14" name="Marcador de contenido 2">
              <a:extLst>
                <a:ext uri="{FF2B5EF4-FFF2-40B4-BE49-F238E27FC236}">
                  <a16:creationId xmlns:a16="http://schemas.microsoft.com/office/drawing/2014/main" id="{B5E9DA01-8CA3-F397-8D6E-13EDCA503802}"/>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b="1" dirty="0">
                  <a:solidFill>
                    <a:srgbClr val="FFFF00"/>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b="1" dirty="0">
                  <a:solidFill>
                    <a:srgbClr val="FFFF00"/>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5" name="CuadroTexto 14">
              <a:extLst>
                <a:ext uri="{FF2B5EF4-FFF2-40B4-BE49-F238E27FC236}">
                  <a16:creationId xmlns:a16="http://schemas.microsoft.com/office/drawing/2014/main" id="{1FB1F7C1-298D-498A-45B1-EC2D85946F8D}"/>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21</a:t>
              </a:r>
            </a:p>
          </p:txBody>
        </p:sp>
      </p:grpSp>
    </p:spTree>
    <p:extLst>
      <p:ext uri="{BB962C8B-B14F-4D97-AF65-F5344CB8AC3E}">
        <p14:creationId xmlns:p14="http://schemas.microsoft.com/office/powerpoint/2010/main" val="2547294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581192" y="702156"/>
            <a:ext cx="8545928" cy="1013800"/>
          </a:xfrm>
        </p:spPr>
        <p:txBody>
          <a:bodyPr/>
          <a:lstStyle/>
          <a:p>
            <a:r>
              <a:rPr lang="es-ES" dirty="0"/>
              <a:t>2.19	CIFRADO SSL Y TLS</a:t>
            </a: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6">
            <a:extLst>
              <a:ext uri="{FF2B5EF4-FFF2-40B4-BE49-F238E27FC236}">
                <a16:creationId xmlns:a16="http://schemas.microsoft.com/office/drawing/2014/main" id="{01E73459-CB98-1523-339A-35B867603BC2}"/>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8</a:t>
            </a:r>
          </a:p>
        </p:txBody>
      </p:sp>
      <p:sp>
        <p:nvSpPr>
          <p:cNvPr id="9" name="CuadroTexto 8">
            <a:extLst>
              <a:ext uri="{FF2B5EF4-FFF2-40B4-BE49-F238E27FC236}">
                <a16:creationId xmlns:a16="http://schemas.microsoft.com/office/drawing/2014/main" id="{7990D8B4-7AD7-CE4C-58AE-10827F176B09}"/>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9</a:t>
            </a:r>
          </a:p>
        </p:txBody>
      </p:sp>
      <p:sp>
        <p:nvSpPr>
          <p:cNvPr id="12" name="Marcador de contenido 11">
            <a:extLst>
              <a:ext uri="{FF2B5EF4-FFF2-40B4-BE49-F238E27FC236}">
                <a16:creationId xmlns:a16="http://schemas.microsoft.com/office/drawing/2014/main" id="{84AFC032-7904-012F-8FB2-4769FCAE6F74}"/>
              </a:ext>
            </a:extLst>
          </p:cNvPr>
          <p:cNvSpPr>
            <a:spLocks noGrp="1"/>
          </p:cNvSpPr>
          <p:nvPr>
            <p:ph idx="1"/>
          </p:nvPr>
        </p:nvSpPr>
        <p:spPr>
          <a:xfrm>
            <a:off x="425373" y="2034836"/>
            <a:ext cx="8545928" cy="4423054"/>
          </a:xfrm>
        </p:spPr>
        <p:txBody>
          <a:bodyPr>
            <a:normAutofit/>
          </a:bodyPr>
          <a:lstStyle/>
          <a:p>
            <a:pPr marL="324000" lvl="1" indent="0">
              <a:lnSpc>
                <a:spcPct val="110000"/>
              </a:lnSpc>
              <a:spcBef>
                <a:spcPts val="20"/>
              </a:spcBef>
              <a:buNone/>
            </a:pPr>
            <a:r>
              <a:rPr lang="es-EC" sz="1800" dirty="0">
                <a:solidFill>
                  <a:schemeClr val="tx1"/>
                </a:solidFill>
              </a:rPr>
              <a:t>SSL es el acrónimo de </a:t>
            </a:r>
            <a:r>
              <a:rPr lang="es-EC" sz="1800" dirty="0" err="1">
                <a:solidFill>
                  <a:schemeClr val="tx1"/>
                </a:solidFill>
              </a:rPr>
              <a:t>Secure</a:t>
            </a:r>
            <a:r>
              <a:rPr lang="es-EC" sz="1800" dirty="0">
                <a:solidFill>
                  <a:schemeClr val="tx1"/>
                </a:solidFill>
              </a:rPr>
              <a:t> Sockets </a:t>
            </a:r>
            <a:r>
              <a:rPr lang="es-EC" sz="1800" dirty="0" err="1">
                <a:solidFill>
                  <a:schemeClr val="tx1"/>
                </a:solidFill>
              </a:rPr>
              <a:t>Layer</a:t>
            </a:r>
            <a:r>
              <a:rPr lang="es-EC" sz="1800" dirty="0">
                <a:solidFill>
                  <a:schemeClr val="tx1"/>
                </a:solidFill>
              </a:rPr>
              <a:t> (capa de sockets seguros), la tecnología estándar para mantener segura una conexión a Internet, así como para proteger cualquier información confidencial que se envía entre dos sistemas e impedir que los delincuentes lean y modifiquen cualquier dato que se transfiera, incluida información que pudiera considerarse personal. Los dos sistemas pueden ser un servidor y un cliente (por ejemplo, un sitio web de compras y un navegador) o de servidor a servidor (por ejemplo, una aplicación con información que puede identificarse como personal o con datos de nóminas). </a:t>
            </a:r>
          </a:p>
          <a:p>
            <a:pPr marL="324000" lvl="1" indent="0">
              <a:lnSpc>
                <a:spcPct val="110000"/>
              </a:lnSpc>
              <a:spcBef>
                <a:spcPts val="20"/>
              </a:spcBef>
              <a:buNone/>
            </a:pPr>
            <a:r>
              <a:rPr lang="es-EC" sz="1800" dirty="0">
                <a:solidFill>
                  <a:schemeClr val="tx1"/>
                </a:solidFill>
              </a:rPr>
              <a:t>Esto lo lleva a cabo asegurándose de que todos los datos que se transfieren entre usuarios y sitios web o entre dos sistemas sean imposibles de leer. Utiliza algoritmos de cifrado para codificar los datos que se transmiten e impedir que los hackers los lean al enviarlos a través de la conexión. Esta información podría ser cualquier dato confidencial o personal, por ejemplo, números de tarjeta de crédito y otros datos bancarios, nombres y direcciones.</a:t>
            </a:r>
          </a:p>
        </p:txBody>
      </p:sp>
      <p:grpSp>
        <p:nvGrpSpPr>
          <p:cNvPr id="13" name="Grupo 12">
            <a:extLst>
              <a:ext uri="{FF2B5EF4-FFF2-40B4-BE49-F238E27FC236}">
                <a16:creationId xmlns:a16="http://schemas.microsoft.com/office/drawing/2014/main" id="{FC9A15D8-E7F1-F65D-A328-EC5BF612BB52}"/>
              </a:ext>
            </a:extLst>
          </p:cNvPr>
          <p:cNvGrpSpPr/>
          <p:nvPr/>
        </p:nvGrpSpPr>
        <p:grpSpPr>
          <a:xfrm>
            <a:off x="9127861" y="0"/>
            <a:ext cx="3064879" cy="6863088"/>
            <a:chOff x="9127861" y="0"/>
            <a:chExt cx="3064879" cy="6863088"/>
          </a:xfrm>
        </p:grpSpPr>
        <p:sp>
          <p:nvSpPr>
            <p:cNvPr id="14" name="Marcador de contenido 2">
              <a:extLst>
                <a:ext uri="{FF2B5EF4-FFF2-40B4-BE49-F238E27FC236}">
                  <a16:creationId xmlns:a16="http://schemas.microsoft.com/office/drawing/2014/main" id="{DEC11AE2-48A9-34CB-7206-475934D58C51}"/>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b="1" dirty="0">
                  <a:solidFill>
                    <a:srgbClr val="FFFF00"/>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b="1" dirty="0">
                  <a:solidFill>
                    <a:srgbClr val="FFFF00"/>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5" name="CuadroTexto 14">
              <a:extLst>
                <a:ext uri="{FF2B5EF4-FFF2-40B4-BE49-F238E27FC236}">
                  <a16:creationId xmlns:a16="http://schemas.microsoft.com/office/drawing/2014/main" id="{D0EDCB06-E730-416E-D6F2-9D83F2AF5CCD}"/>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22</a:t>
              </a:r>
            </a:p>
          </p:txBody>
        </p:sp>
      </p:grpSp>
    </p:spTree>
    <p:extLst>
      <p:ext uri="{BB962C8B-B14F-4D97-AF65-F5344CB8AC3E}">
        <p14:creationId xmlns:p14="http://schemas.microsoft.com/office/powerpoint/2010/main" val="1324486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2.20		</a:t>
            </a:r>
            <a:r>
              <a:rPr lang="pt-BR" cap="none" dirty="0"/>
              <a:t>MÉTODOS</a:t>
            </a:r>
            <a:endParaRPr lang="es-ES" dirty="0"/>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6">
            <a:extLst>
              <a:ext uri="{FF2B5EF4-FFF2-40B4-BE49-F238E27FC236}">
                <a16:creationId xmlns:a16="http://schemas.microsoft.com/office/drawing/2014/main" id="{01E73459-CB98-1523-339A-35B867603BC2}"/>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8</a:t>
            </a:r>
          </a:p>
        </p:txBody>
      </p:sp>
      <p:sp>
        <p:nvSpPr>
          <p:cNvPr id="9" name="CuadroTexto 8">
            <a:extLst>
              <a:ext uri="{FF2B5EF4-FFF2-40B4-BE49-F238E27FC236}">
                <a16:creationId xmlns:a16="http://schemas.microsoft.com/office/drawing/2014/main" id="{7990D8B4-7AD7-CE4C-58AE-10827F176B09}"/>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9</a:t>
            </a:r>
          </a:p>
        </p:txBody>
      </p:sp>
      <p:graphicFrame>
        <p:nvGraphicFramePr>
          <p:cNvPr id="12" name="Tabla 11">
            <a:extLst>
              <a:ext uri="{FF2B5EF4-FFF2-40B4-BE49-F238E27FC236}">
                <a16:creationId xmlns:a16="http://schemas.microsoft.com/office/drawing/2014/main" id="{4E082281-040D-1B11-91FC-1A8EF8835B75}"/>
              </a:ext>
            </a:extLst>
          </p:cNvPr>
          <p:cNvGraphicFramePr>
            <a:graphicFrameLocks noGrp="1"/>
          </p:cNvGraphicFramePr>
          <p:nvPr>
            <p:extLst>
              <p:ext uri="{D42A27DB-BD31-4B8C-83A1-F6EECF244321}">
                <p14:modId xmlns:p14="http://schemas.microsoft.com/office/powerpoint/2010/main" val="13756620"/>
              </p:ext>
            </p:extLst>
          </p:nvPr>
        </p:nvGraphicFramePr>
        <p:xfrm>
          <a:off x="445169" y="1842158"/>
          <a:ext cx="8681952" cy="5002364"/>
        </p:xfrm>
        <a:graphic>
          <a:graphicData uri="http://schemas.openxmlformats.org/drawingml/2006/table">
            <a:tbl>
              <a:tblPr firstRow="1" firstCol="1" bandRow="1">
                <a:tableStyleId>{5C22544A-7EE6-4342-B048-85BDC9FD1C3A}</a:tableStyleId>
              </a:tblPr>
              <a:tblGrid>
                <a:gridCol w="2028723">
                  <a:extLst>
                    <a:ext uri="{9D8B030D-6E8A-4147-A177-3AD203B41FA5}">
                      <a16:colId xmlns:a16="http://schemas.microsoft.com/office/drawing/2014/main" val="2153790107"/>
                    </a:ext>
                  </a:extLst>
                </a:gridCol>
                <a:gridCol w="6653229">
                  <a:extLst>
                    <a:ext uri="{9D8B030D-6E8A-4147-A177-3AD203B41FA5}">
                      <a16:colId xmlns:a16="http://schemas.microsoft.com/office/drawing/2014/main" val="1535216769"/>
                    </a:ext>
                  </a:extLst>
                </a:gridCol>
              </a:tblGrid>
              <a:tr h="95643">
                <a:tc>
                  <a:txBody>
                    <a:bodyPr/>
                    <a:lstStyle/>
                    <a:p>
                      <a:pPr algn="just">
                        <a:lnSpc>
                          <a:spcPct val="115000"/>
                        </a:lnSpc>
                        <a:spcAft>
                          <a:spcPts val="1000"/>
                        </a:spcAft>
                      </a:pPr>
                      <a:r>
                        <a:rPr lang="es-MX" sz="1100">
                          <a:effectLst/>
                        </a:rPr>
                        <a:t>MÉTODO</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tc>
                  <a:txBody>
                    <a:bodyPr/>
                    <a:lstStyle/>
                    <a:p>
                      <a:pPr algn="just">
                        <a:lnSpc>
                          <a:spcPct val="115000"/>
                        </a:lnSpc>
                        <a:spcAft>
                          <a:spcPts val="1000"/>
                        </a:spcAft>
                      </a:pPr>
                      <a:r>
                        <a:rPr lang="es-MX" sz="1100">
                          <a:effectLst/>
                        </a:rPr>
                        <a:t>DESCRIPCIÓN </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extLst>
                  <a:ext uri="{0D108BD9-81ED-4DB2-BD59-A6C34878D82A}">
                    <a16:rowId xmlns:a16="http://schemas.microsoft.com/office/drawing/2014/main" val="153155927"/>
                  </a:ext>
                </a:extLst>
              </a:tr>
              <a:tr h="272646">
                <a:tc>
                  <a:txBody>
                    <a:bodyPr/>
                    <a:lstStyle/>
                    <a:p>
                      <a:pPr algn="just">
                        <a:lnSpc>
                          <a:spcPct val="115000"/>
                        </a:lnSpc>
                        <a:spcAft>
                          <a:spcPts val="1000"/>
                        </a:spcAft>
                      </a:pPr>
                      <a:r>
                        <a:rPr lang="es-MX" sz="1100" dirty="0" err="1">
                          <a:effectLst/>
                        </a:rPr>
                        <a:t>DriverManager.getConnection</a:t>
                      </a:r>
                      <a:r>
                        <a:rPr lang="es-MX" sz="1100" dirty="0">
                          <a:effectLst/>
                        </a:rPr>
                        <a:t>()</a:t>
                      </a:r>
                      <a:endParaRPr lang="es-EC" sz="11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tc>
                  <a:txBody>
                    <a:bodyPr/>
                    <a:lstStyle/>
                    <a:p>
                      <a:pPr algn="just">
                        <a:lnSpc>
                          <a:spcPct val="115000"/>
                        </a:lnSpc>
                        <a:spcAft>
                          <a:spcPts val="1000"/>
                        </a:spcAft>
                      </a:pPr>
                      <a:r>
                        <a:rPr lang="es-MX" sz="1100" dirty="0">
                          <a:effectLst/>
                        </a:rPr>
                        <a:t>Este método se utiliza para establecer una conexión con la base de datos MySQL. Se puede utilizar con una cadena de conexión JDBC para especificar los detalles de la conexión, como el nombre de usuario y la contraseña.</a:t>
                      </a:r>
                      <a:endParaRPr lang="es-EC" sz="11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extLst>
                  <a:ext uri="{0D108BD9-81ED-4DB2-BD59-A6C34878D82A}">
                    <a16:rowId xmlns:a16="http://schemas.microsoft.com/office/drawing/2014/main" val="4076092912"/>
                  </a:ext>
                </a:extLst>
              </a:tr>
              <a:tr h="401875">
                <a:tc>
                  <a:txBody>
                    <a:bodyPr/>
                    <a:lstStyle/>
                    <a:p>
                      <a:pPr algn="just">
                        <a:lnSpc>
                          <a:spcPct val="115000"/>
                        </a:lnSpc>
                        <a:spcAft>
                          <a:spcPts val="1000"/>
                        </a:spcAft>
                      </a:pPr>
                      <a:r>
                        <a:rPr lang="es-MX" sz="1100">
                          <a:effectLst/>
                        </a:rPr>
                        <a:t>Statement</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tc>
                  <a:txBody>
                    <a:bodyPr/>
                    <a:lstStyle/>
                    <a:p>
                      <a:pPr algn="just">
                        <a:lnSpc>
                          <a:spcPct val="115000"/>
                        </a:lnSpc>
                        <a:spcAft>
                          <a:spcPts val="1000"/>
                        </a:spcAft>
                      </a:pPr>
                      <a:r>
                        <a:rPr lang="es-MX" sz="1100">
                          <a:effectLst/>
                        </a:rPr>
                        <a:t>Esta interfaz se utiliza para enviar sentencias SQL estáticas a la base de datos. Se puede utilizar para realizar operaciones de SELECT, INSERT, UPDATE y DELETE.</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extLst>
                  <a:ext uri="{0D108BD9-81ED-4DB2-BD59-A6C34878D82A}">
                    <a16:rowId xmlns:a16="http://schemas.microsoft.com/office/drawing/2014/main" val="274717041"/>
                  </a:ext>
                </a:extLst>
              </a:tr>
              <a:tr h="401875">
                <a:tc>
                  <a:txBody>
                    <a:bodyPr/>
                    <a:lstStyle/>
                    <a:p>
                      <a:pPr algn="just">
                        <a:lnSpc>
                          <a:spcPct val="115000"/>
                        </a:lnSpc>
                        <a:spcAft>
                          <a:spcPts val="1000"/>
                        </a:spcAft>
                      </a:pPr>
                      <a:r>
                        <a:rPr lang="es-MX" sz="1100">
                          <a:effectLst/>
                        </a:rPr>
                        <a:t>PreparedStatement</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tc>
                  <a:txBody>
                    <a:bodyPr/>
                    <a:lstStyle/>
                    <a:p>
                      <a:pPr algn="just">
                        <a:lnSpc>
                          <a:spcPct val="115000"/>
                        </a:lnSpc>
                        <a:spcAft>
                          <a:spcPts val="1000"/>
                        </a:spcAft>
                      </a:pPr>
                      <a:r>
                        <a:rPr lang="es-MX" sz="1100">
                          <a:effectLst/>
                        </a:rPr>
                        <a:t>Esta interfaz se utiliza para enviar sentencias SQL parametrizadas a la base de datos. Es útil para evitar inyecciones SQL al usar parámetros en lugar de insertar directamente valores en la sentencia SQL.</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extLst>
                  <a:ext uri="{0D108BD9-81ED-4DB2-BD59-A6C34878D82A}">
                    <a16:rowId xmlns:a16="http://schemas.microsoft.com/office/drawing/2014/main" val="3778134431"/>
                  </a:ext>
                </a:extLst>
              </a:tr>
              <a:tr h="401875">
                <a:tc>
                  <a:txBody>
                    <a:bodyPr/>
                    <a:lstStyle/>
                    <a:p>
                      <a:pPr algn="just">
                        <a:lnSpc>
                          <a:spcPct val="115000"/>
                        </a:lnSpc>
                        <a:spcAft>
                          <a:spcPts val="1000"/>
                        </a:spcAft>
                      </a:pPr>
                      <a:r>
                        <a:rPr lang="es-MX" sz="1100">
                          <a:effectLst/>
                        </a:rPr>
                        <a:t>ResultSet</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tc>
                  <a:txBody>
                    <a:bodyPr/>
                    <a:lstStyle/>
                    <a:p>
                      <a:pPr algn="just">
                        <a:lnSpc>
                          <a:spcPct val="115000"/>
                        </a:lnSpc>
                        <a:spcAft>
                          <a:spcPts val="1000"/>
                        </a:spcAft>
                      </a:pPr>
                      <a:r>
                        <a:rPr lang="es-MX" sz="1100">
                          <a:effectLst/>
                        </a:rPr>
                        <a:t>Esta interfaz se utiliza para almacenar el resultado de una consulta SELECT. Se puede utilizar para recorrer los resultados de la consulta y recuperar los valores de cada columna.</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extLst>
                  <a:ext uri="{0D108BD9-81ED-4DB2-BD59-A6C34878D82A}">
                    <a16:rowId xmlns:a16="http://schemas.microsoft.com/office/drawing/2014/main" val="3486108487"/>
                  </a:ext>
                </a:extLst>
              </a:tr>
              <a:tr h="401875">
                <a:tc>
                  <a:txBody>
                    <a:bodyPr/>
                    <a:lstStyle/>
                    <a:p>
                      <a:pPr algn="just">
                        <a:lnSpc>
                          <a:spcPct val="115000"/>
                        </a:lnSpc>
                        <a:spcAft>
                          <a:spcPts val="1000"/>
                        </a:spcAft>
                      </a:pPr>
                      <a:r>
                        <a:rPr lang="es-MX" sz="1100">
                          <a:effectLst/>
                        </a:rPr>
                        <a:t>com.mysql.jdbc.Driver</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tc>
                  <a:txBody>
                    <a:bodyPr/>
                    <a:lstStyle/>
                    <a:p>
                      <a:pPr algn="just">
                        <a:lnSpc>
                          <a:spcPct val="115000"/>
                        </a:lnSpc>
                        <a:spcAft>
                          <a:spcPts val="1000"/>
                        </a:spcAft>
                      </a:pPr>
                      <a:r>
                        <a:rPr lang="es-MX" sz="1100">
                          <a:effectLst/>
                        </a:rPr>
                        <a:t>Esta clase se utiliza para cargar el controlador JDBC de MySQL. Se debe importar y registrar en el sistema antes de utilizar el DriverManager para establecer una conexión con la base de datos.</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extLst>
                  <a:ext uri="{0D108BD9-81ED-4DB2-BD59-A6C34878D82A}">
                    <a16:rowId xmlns:a16="http://schemas.microsoft.com/office/drawing/2014/main" val="2319473109"/>
                  </a:ext>
                </a:extLst>
              </a:tr>
              <a:tr h="299797">
                <a:tc>
                  <a:txBody>
                    <a:bodyPr/>
                    <a:lstStyle/>
                    <a:p>
                      <a:pPr algn="just">
                        <a:lnSpc>
                          <a:spcPct val="115000"/>
                        </a:lnSpc>
                        <a:spcAft>
                          <a:spcPts val="1000"/>
                        </a:spcAft>
                      </a:pPr>
                      <a:r>
                        <a:rPr lang="es-MX" sz="1100">
                          <a:effectLst/>
                        </a:rPr>
                        <a:t>java.sql</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tc>
                  <a:txBody>
                    <a:bodyPr/>
                    <a:lstStyle/>
                    <a:p>
                      <a:pPr algn="just">
                        <a:lnSpc>
                          <a:spcPct val="115000"/>
                        </a:lnSpc>
                        <a:spcAft>
                          <a:spcPts val="1000"/>
                        </a:spcAft>
                      </a:pPr>
                      <a:r>
                        <a:rPr lang="es-MX" sz="1100">
                          <a:effectLst/>
                        </a:rPr>
                        <a:t>Este paquete contiene las clases y interfaces necesarias para trabajar con bases de datos en Java, incluyendo las mencionadas anteriormente.</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extLst>
                  <a:ext uri="{0D108BD9-81ED-4DB2-BD59-A6C34878D82A}">
                    <a16:rowId xmlns:a16="http://schemas.microsoft.com/office/drawing/2014/main" val="2949452251"/>
                  </a:ext>
                </a:extLst>
              </a:tr>
              <a:tr h="299797">
                <a:tc>
                  <a:txBody>
                    <a:bodyPr/>
                    <a:lstStyle/>
                    <a:p>
                      <a:pPr algn="just">
                        <a:lnSpc>
                          <a:spcPct val="115000"/>
                        </a:lnSpc>
                        <a:spcAft>
                          <a:spcPts val="1000"/>
                        </a:spcAft>
                      </a:pPr>
                      <a:r>
                        <a:rPr lang="es-MX" sz="1100">
                          <a:effectLst/>
                        </a:rPr>
                        <a:t>SessionFactory.openSession()</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tc>
                  <a:txBody>
                    <a:bodyPr/>
                    <a:lstStyle/>
                    <a:p>
                      <a:pPr algn="just">
                        <a:lnSpc>
                          <a:spcPct val="115000"/>
                        </a:lnSpc>
                        <a:spcAft>
                          <a:spcPts val="1000"/>
                        </a:spcAft>
                      </a:pPr>
                      <a:r>
                        <a:rPr lang="es-MX" sz="1100" dirty="0">
                          <a:effectLst/>
                        </a:rPr>
                        <a:t>Este método se utiliza para abrir una sesión con la base de datos. Es necesario para llevar a cabo cualquier operación CRUD con la base de datos.</a:t>
                      </a:r>
                      <a:endParaRPr lang="es-EC" sz="11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extLst>
                  <a:ext uri="{0D108BD9-81ED-4DB2-BD59-A6C34878D82A}">
                    <a16:rowId xmlns:a16="http://schemas.microsoft.com/office/drawing/2014/main" val="164302026"/>
                  </a:ext>
                </a:extLst>
              </a:tr>
              <a:tr h="299797">
                <a:tc>
                  <a:txBody>
                    <a:bodyPr/>
                    <a:lstStyle/>
                    <a:p>
                      <a:pPr algn="just">
                        <a:lnSpc>
                          <a:spcPct val="115000"/>
                        </a:lnSpc>
                        <a:spcAft>
                          <a:spcPts val="1000"/>
                        </a:spcAft>
                      </a:pPr>
                      <a:r>
                        <a:rPr lang="es-EC" sz="1100">
                          <a:effectLst/>
                        </a:rPr>
                        <a:t>Session.save()</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tc>
                  <a:txBody>
                    <a:bodyPr/>
                    <a:lstStyle/>
                    <a:p>
                      <a:pPr algn="just">
                        <a:lnSpc>
                          <a:spcPct val="115000"/>
                        </a:lnSpc>
                        <a:spcAft>
                          <a:spcPts val="1000"/>
                        </a:spcAft>
                      </a:pPr>
                      <a:r>
                        <a:rPr lang="es-MX" sz="1100">
                          <a:effectLst/>
                        </a:rPr>
                        <a:t>Este método se utiliza para guardar un objeto en la base de datos. Es equivalente a una operación INSERT en SQL.</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extLst>
                  <a:ext uri="{0D108BD9-81ED-4DB2-BD59-A6C34878D82A}">
                    <a16:rowId xmlns:a16="http://schemas.microsoft.com/office/drawing/2014/main" val="369110278"/>
                  </a:ext>
                </a:extLst>
              </a:tr>
              <a:tr h="299797">
                <a:tc>
                  <a:txBody>
                    <a:bodyPr/>
                    <a:lstStyle/>
                    <a:p>
                      <a:pPr algn="just">
                        <a:lnSpc>
                          <a:spcPct val="115000"/>
                        </a:lnSpc>
                        <a:spcAft>
                          <a:spcPts val="1000"/>
                        </a:spcAft>
                      </a:pPr>
                      <a:r>
                        <a:rPr lang="es-MX" sz="1100">
                          <a:effectLst/>
                        </a:rPr>
                        <a:t>Session.update()</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tc>
                  <a:txBody>
                    <a:bodyPr/>
                    <a:lstStyle/>
                    <a:p>
                      <a:pPr algn="just">
                        <a:lnSpc>
                          <a:spcPct val="115000"/>
                        </a:lnSpc>
                        <a:spcAft>
                          <a:spcPts val="1000"/>
                        </a:spcAft>
                      </a:pPr>
                      <a:r>
                        <a:rPr lang="es-MX" sz="1100">
                          <a:effectLst/>
                        </a:rPr>
                        <a:t>Este método se utiliza para actualizar un objeto en la base de datos. Es equivalente a una operación UPDATE en SQL.</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extLst>
                  <a:ext uri="{0D108BD9-81ED-4DB2-BD59-A6C34878D82A}">
                    <a16:rowId xmlns:a16="http://schemas.microsoft.com/office/drawing/2014/main" val="2460401679"/>
                  </a:ext>
                </a:extLst>
              </a:tr>
              <a:tr h="299797">
                <a:tc>
                  <a:txBody>
                    <a:bodyPr/>
                    <a:lstStyle/>
                    <a:p>
                      <a:pPr algn="just">
                        <a:lnSpc>
                          <a:spcPct val="115000"/>
                        </a:lnSpc>
                        <a:spcAft>
                          <a:spcPts val="1000"/>
                        </a:spcAft>
                      </a:pPr>
                      <a:r>
                        <a:rPr lang="es-MX" sz="1100">
                          <a:effectLst/>
                        </a:rPr>
                        <a:t>Session.delete()</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tc>
                  <a:txBody>
                    <a:bodyPr/>
                    <a:lstStyle/>
                    <a:p>
                      <a:pPr algn="just">
                        <a:lnSpc>
                          <a:spcPct val="115000"/>
                        </a:lnSpc>
                        <a:spcAft>
                          <a:spcPts val="1000"/>
                        </a:spcAft>
                      </a:pPr>
                      <a:r>
                        <a:rPr lang="es-MX" sz="1100">
                          <a:effectLst/>
                        </a:rPr>
                        <a:t>Este método se utiliza para eliminar un objeto de la base de datos. Es equivalente a una operación DELETE en SQL.</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extLst>
                  <a:ext uri="{0D108BD9-81ED-4DB2-BD59-A6C34878D82A}">
                    <a16:rowId xmlns:a16="http://schemas.microsoft.com/office/drawing/2014/main" val="964765365"/>
                  </a:ext>
                </a:extLst>
              </a:tr>
              <a:tr h="299797">
                <a:tc>
                  <a:txBody>
                    <a:bodyPr/>
                    <a:lstStyle/>
                    <a:p>
                      <a:pPr algn="just">
                        <a:lnSpc>
                          <a:spcPct val="115000"/>
                        </a:lnSpc>
                        <a:spcAft>
                          <a:spcPts val="1000"/>
                        </a:spcAft>
                      </a:pPr>
                      <a:r>
                        <a:rPr lang="es-MX" sz="1100">
                          <a:effectLst/>
                        </a:rPr>
                        <a:t>Session.get()</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tc>
                  <a:txBody>
                    <a:bodyPr/>
                    <a:lstStyle/>
                    <a:p>
                      <a:pPr algn="just">
                        <a:lnSpc>
                          <a:spcPct val="115000"/>
                        </a:lnSpc>
                        <a:spcAft>
                          <a:spcPts val="1000"/>
                        </a:spcAft>
                      </a:pPr>
                      <a:r>
                        <a:rPr lang="es-MX" sz="1100">
                          <a:effectLst/>
                        </a:rPr>
                        <a:t>Este método se utiliza para recuperar un objeto de la base de datos a partir de su clave primaria. Es equivalente a una operación SELECT en SQL.</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extLst>
                  <a:ext uri="{0D108BD9-81ED-4DB2-BD59-A6C34878D82A}">
                    <a16:rowId xmlns:a16="http://schemas.microsoft.com/office/drawing/2014/main" val="3439821529"/>
                  </a:ext>
                </a:extLst>
              </a:tr>
              <a:tr h="299797">
                <a:tc>
                  <a:txBody>
                    <a:bodyPr/>
                    <a:lstStyle/>
                    <a:p>
                      <a:pPr algn="just">
                        <a:lnSpc>
                          <a:spcPct val="115000"/>
                        </a:lnSpc>
                        <a:spcAft>
                          <a:spcPts val="1000"/>
                        </a:spcAft>
                      </a:pPr>
                      <a:r>
                        <a:rPr lang="es-MX" sz="1100">
                          <a:effectLst/>
                        </a:rPr>
                        <a:t>org.hibernate.SessionFactory</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tc>
                  <a:txBody>
                    <a:bodyPr/>
                    <a:lstStyle/>
                    <a:p>
                      <a:pPr algn="just">
                        <a:lnSpc>
                          <a:spcPct val="115000"/>
                        </a:lnSpc>
                        <a:spcAft>
                          <a:spcPts val="1000"/>
                        </a:spcAft>
                      </a:pPr>
                      <a:r>
                        <a:rPr lang="es-MX" sz="1100">
                          <a:effectLst/>
                        </a:rPr>
                        <a:t>Esta clase es una fábrica para las sesiones de Hibernate. Es necesaria para abrir sesiones y realizar operaciones con la base de datos.</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extLst>
                  <a:ext uri="{0D108BD9-81ED-4DB2-BD59-A6C34878D82A}">
                    <a16:rowId xmlns:a16="http://schemas.microsoft.com/office/drawing/2014/main" val="471676582"/>
                  </a:ext>
                </a:extLst>
              </a:tr>
              <a:tr h="299797">
                <a:tc>
                  <a:txBody>
                    <a:bodyPr/>
                    <a:lstStyle/>
                    <a:p>
                      <a:pPr algn="just">
                        <a:lnSpc>
                          <a:spcPct val="115000"/>
                        </a:lnSpc>
                        <a:spcAft>
                          <a:spcPts val="1000"/>
                        </a:spcAft>
                      </a:pPr>
                      <a:r>
                        <a:rPr lang="es-MX" sz="1100">
                          <a:effectLst/>
                        </a:rPr>
                        <a:t>org.hibernate.Session</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tc>
                  <a:txBody>
                    <a:bodyPr/>
                    <a:lstStyle/>
                    <a:p>
                      <a:pPr algn="just">
                        <a:lnSpc>
                          <a:spcPct val="115000"/>
                        </a:lnSpc>
                        <a:spcAft>
                          <a:spcPts val="1000"/>
                        </a:spcAft>
                      </a:pPr>
                      <a:r>
                        <a:rPr lang="es-MX" sz="1100" dirty="0">
                          <a:effectLst/>
                        </a:rPr>
                        <a:t>Esta clase representa una sesión con la base de datos. Es necesaria para llevar a cabo cualquier operación CRUD con la base de datos.</a:t>
                      </a:r>
                      <a:endParaRPr lang="es-EC" sz="11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28823" marR="28823" marT="0" marB="0"/>
                </a:tc>
                <a:extLst>
                  <a:ext uri="{0D108BD9-81ED-4DB2-BD59-A6C34878D82A}">
                    <a16:rowId xmlns:a16="http://schemas.microsoft.com/office/drawing/2014/main" val="2017909730"/>
                  </a:ext>
                </a:extLst>
              </a:tr>
            </a:tbl>
          </a:graphicData>
        </a:graphic>
      </p:graphicFrame>
      <p:grpSp>
        <p:nvGrpSpPr>
          <p:cNvPr id="17" name="Grupo 16">
            <a:extLst>
              <a:ext uri="{FF2B5EF4-FFF2-40B4-BE49-F238E27FC236}">
                <a16:creationId xmlns:a16="http://schemas.microsoft.com/office/drawing/2014/main" id="{D29644A9-76F3-7FC0-445C-AAA337A5F459}"/>
              </a:ext>
            </a:extLst>
          </p:cNvPr>
          <p:cNvGrpSpPr/>
          <p:nvPr/>
        </p:nvGrpSpPr>
        <p:grpSpPr>
          <a:xfrm>
            <a:off x="9127861" y="0"/>
            <a:ext cx="3064879" cy="6863088"/>
            <a:chOff x="9127861" y="0"/>
            <a:chExt cx="3064879" cy="6863088"/>
          </a:xfrm>
        </p:grpSpPr>
        <p:sp>
          <p:nvSpPr>
            <p:cNvPr id="18" name="Marcador de contenido 2">
              <a:extLst>
                <a:ext uri="{FF2B5EF4-FFF2-40B4-BE49-F238E27FC236}">
                  <a16:creationId xmlns:a16="http://schemas.microsoft.com/office/drawing/2014/main" id="{D45C876C-6E69-CD9E-4026-7D87B1B4E3C9}"/>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b="1" dirty="0">
                  <a:solidFill>
                    <a:srgbClr val="FFFF00"/>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b="1" dirty="0">
                  <a:solidFill>
                    <a:srgbClr val="FFFF00"/>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9" name="CuadroTexto 18">
              <a:extLst>
                <a:ext uri="{FF2B5EF4-FFF2-40B4-BE49-F238E27FC236}">
                  <a16:creationId xmlns:a16="http://schemas.microsoft.com/office/drawing/2014/main" id="{13911832-508B-39BB-F108-7AE2C0068D30}"/>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23</a:t>
              </a:r>
            </a:p>
          </p:txBody>
        </p:sp>
      </p:grpSp>
    </p:spTree>
    <p:extLst>
      <p:ext uri="{BB962C8B-B14F-4D97-AF65-F5344CB8AC3E}">
        <p14:creationId xmlns:p14="http://schemas.microsoft.com/office/powerpoint/2010/main" val="3899469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2.21 	</a:t>
            </a:r>
            <a:r>
              <a:rPr lang="pt-BR" dirty="0"/>
              <a:t>TÉRMINOS</a:t>
            </a:r>
            <a:endParaRPr lang="es-ES" dirty="0"/>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6">
            <a:extLst>
              <a:ext uri="{FF2B5EF4-FFF2-40B4-BE49-F238E27FC236}">
                <a16:creationId xmlns:a16="http://schemas.microsoft.com/office/drawing/2014/main" id="{01E73459-CB98-1523-339A-35B867603BC2}"/>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8</a:t>
            </a:r>
          </a:p>
        </p:txBody>
      </p:sp>
      <p:sp>
        <p:nvSpPr>
          <p:cNvPr id="9" name="CuadroTexto 8">
            <a:extLst>
              <a:ext uri="{FF2B5EF4-FFF2-40B4-BE49-F238E27FC236}">
                <a16:creationId xmlns:a16="http://schemas.microsoft.com/office/drawing/2014/main" id="{7990D8B4-7AD7-CE4C-58AE-10827F176B09}"/>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9</a:t>
            </a:r>
          </a:p>
        </p:txBody>
      </p:sp>
      <p:sp>
        <p:nvSpPr>
          <p:cNvPr id="8" name="CuadroTexto 7">
            <a:extLst>
              <a:ext uri="{FF2B5EF4-FFF2-40B4-BE49-F238E27FC236}">
                <a16:creationId xmlns:a16="http://schemas.microsoft.com/office/drawing/2014/main" id="{C5118F63-F609-42B8-E582-12C139EBCA23}"/>
              </a:ext>
            </a:extLst>
          </p:cNvPr>
          <p:cNvSpPr txBox="1"/>
          <p:nvPr/>
        </p:nvSpPr>
        <p:spPr>
          <a:xfrm>
            <a:off x="11713580" y="6462978"/>
            <a:ext cx="478420" cy="400110"/>
          </a:xfrm>
          <a:prstGeom prst="rect">
            <a:avLst/>
          </a:prstGeom>
          <a:noFill/>
        </p:spPr>
        <p:txBody>
          <a:bodyPr wrap="square" rtlCol="0">
            <a:spAutoFit/>
          </a:bodyPr>
          <a:lstStyle/>
          <a:p>
            <a:pPr algn="ctr"/>
            <a:r>
              <a:rPr lang="es-MX" sz="2000" dirty="0">
                <a:solidFill>
                  <a:schemeClr val="bg1"/>
                </a:solidFill>
              </a:rPr>
              <a:t>1</a:t>
            </a:r>
            <a:r>
              <a:rPr lang="es-EC" sz="2000" dirty="0">
                <a:solidFill>
                  <a:schemeClr val="bg1"/>
                </a:solidFill>
              </a:rPr>
              <a:t>3</a:t>
            </a:r>
          </a:p>
        </p:txBody>
      </p:sp>
      <p:graphicFrame>
        <p:nvGraphicFramePr>
          <p:cNvPr id="5" name="Tabla 4">
            <a:extLst>
              <a:ext uri="{FF2B5EF4-FFF2-40B4-BE49-F238E27FC236}">
                <a16:creationId xmlns:a16="http://schemas.microsoft.com/office/drawing/2014/main" id="{48FACA79-14F8-62A6-A873-D3CEB5FBEC9D}"/>
              </a:ext>
            </a:extLst>
          </p:cNvPr>
          <p:cNvGraphicFramePr>
            <a:graphicFrameLocks noGrp="1"/>
          </p:cNvGraphicFramePr>
          <p:nvPr>
            <p:extLst>
              <p:ext uri="{D42A27DB-BD31-4B8C-83A1-F6EECF244321}">
                <p14:modId xmlns:p14="http://schemas.microsoft.com/office/powerpoint/2010/main" val="382412321"/>
              </p:ext>
            </p:extLst>
          </p:nvPr>
        </p:nvGraphicFramePr>
        <p:xfrm>
          <a:off x="581192" y="2010361"/>
          <a:ext cx="8165766" cy="4808890"/>
        </p:xfrm>
        <a:graphic>
          <a:graphicData uri="http://schemas.openxmlformats.org/drawingml/2006/table">
            <a:tbl>
              <a:tblPr firstRow="1" firstCol="1" bandRow="1">
                <a:tableStyleId>{5C22544A-7EE6-4342-B048-85BDC9FD1C3A}</a:tableStyleId>
              </a:tblPr>
              <a:tblGrid>
                <a:gridCol w="2023656">
                  <a:extLst>
                    <a:ext uri="{9D8B030D-6E8A-4147-A177-3AD203B41FA5}">
                      <a16:colId xmlns:a16="http://schemas.microsoft.com/office/drawing/2014/main" val="3882104011"/>
                    </a:ext>
                  </a:extLst>
                </a:gridCol>
                <a:gridCol w="6142110">
                  <a:extLst>
                    <a:ext uri="{9D8B030D-6E8A-4147-A177-3AD203B41FA5}">
                      <a16:colId xmlns:a16="http://schemas.microsoft.com/office/drawing/2014/main" val="2541414478"/>
                    </a:ext>
                  </a:extLst>
                </a:gridCol>
              </a:tblGrid>
              <a:tr h="654249">
                <a:tc>
                  <a:txBody>
                    <a:bodyPr/>
                    <a:lstStyle/>
                    <a:p>
                      <a:pPr algn="just">
                        <a:lnSpc>
                          <a:spcPct val="115000"/>
                        </a:lnSpc>
                        <a:spcAft>
                          <a:spcPts val="1000"/>
                        </a:spcAft>
                      </a:pPr>
                      <a:r>
                        <a:rPr lang="es-ES" sz="1050" dirty="0">
                          <a:effectLst/>
                        </a:rPr>
                        <a:t>ORM (</a:t>
                      </a:r>
                      <a:r>
                        <a:rPr lang="es-ES" sz="1050" dirty="0" err="1">
                          <a:effectLst/>
                        </a:rPr>
                        <a:t>Object-Relational</a:t>
                      </a:r>
                      <a:r>
                        <a:rPr lang="es-ES" sz="1050" dirty="0">
                          <a:effectLst/>
                        </a:rPr>
                        <a:t> </a:t>
                      </a:r>
                      <a:r>
                        <a:rPr lang="es-ES" sz="1050" dirty="0" err="1">
                          <a:effectLst/>
                        </a:rPr>
                        <a:t>Mapping</a:t>
                      </a:r>
                      <a:r>
                        <a:rPr lang="es-ES" sz="1050" dirty="0">
                          <a:effectLst/>
                        </a:rPr>
                        <a:t>)</a:t>
                      </a:r>
                      <a:endParaRPr lang="es-EC" sz="105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tc>
                  <a:txBody>
                    <a:bodyPr/>
                    <a:lstStyle/>
                    <a:p>
                      <a:pPr algn="just">
                        <a:lnSpc>
                          <a:spcPct val="115000"/>
                        </a:lnSpc>
                        <a:spcAft>
                          <a:spcPts val="1000"/>
                        </a:spcAft>
                      </a:pPr>
                      <a:r>
                        <a:rPr lang="es-ES" sz="1200" b="0" dirty="0">
                          <a:solidFill>
                            <a:schemeClr val="tx1"/>
                          </a:solidFill>
                          <a:effectLst/>
                        </a:rPr>
                        <a:t>Una técnica que permite a un programador trabajar con objetos en lugar de con registros de una base de datos, haciendo que sea más fácil manipular y trabajar con datos en una aplicación.</a:t>
                      </a:r>
                      <a:endParaRPr lang="es-EC" sz="1200" b="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solidFill>
                      <a:schemeClr val="bg2"/>
                    </a:solidFill>
                  </a:tcPr>
                </a:tc>
                <a:extLst>
                  <a:ext uri="{0D108BD9-81ED-4DB2-BD59-A6C34878D82A}">
                    <a16:rowId xmlns:a16="http://schemas.microsoft.com/office/drawing/2014/main" val="1148356539"/>
                  </a:ext>
                </a:extLst>
              </a:tr>
              <a:tr h="334527">
                <a:tc>
                  <a:txBody>
                    <a:bodyPr/>
                    <a:lstStyle/>
                    <a:p>
                      <a:pPr algn="just">
                        <a:lnSpc>
                          <a:spcPct val="115000"/>
                        </a:lnSpc>
                        <a:spcAft>
                          <a:spcPts val="1000"/>
                        </a:spcAft>
                      </a:pPr>
                      <a:r>
                        <a:rPr lang="es-ES" sz="1050">
                          <a:effectLst/>
                        </a:rPr>
                        <a:t>JPA (Java Persistence API)</a:t>
                      </a:r>
                      <a:endParaRPr lang="es-EC" sz="105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tc>
                  <a:txBody>
                    <a:bodyPr/>
                    <a:lstStyle/>
                    <a:p>
                      <a:pPr algn="just">
                        <a:lnSpc>
                          <a:spcPct val="115000"/>
                        </a:lnSpc>
                        <a:spcAft>
                          <a:spcPts val="1000"/>
                        </a:spcAft>
                      </a:pPr>
                      <a:r>
                        <a:rPr lang="es-ES" sz="1200" dirty="0">
                          <a:effectLst/>
                        </a:rPr>
                        <a:t>Una interfaz estándar para la implementación de ORM en aplicaciones Java EE.</a:t>
                      </a:r>
                      <a:endParaRPr lang="es-EC" sz="12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extLst>
                  <a:ext uri="{0D108BD9-81ED-4DB2-BD59-A6C34878D82A}">
                    <a16:rowId xmlns:a16="http://schemas.microsoft.com/office/drawing/2014/main" val="3718735352"/>
                  </a:ext>
                </a:extLst>
              </a:tr>
              <a:tr h="334527">
                <a:tc>
                  <a:txBody>
                    <a:bodyPr/>
                    <a:lstStyle/>
                    <a:p>
                      <a:pPr algn="just">
                        <a:lnSpc>
                          <a:spcPct val="115000"/>
                        </a:lnSpc>
                        <a:spcAft>
                          <a:spcPts val="1000"/>
                        </a:spcAft>
                      </a:pPr>
                      <a:r>
                        <a:rPr lang="es-ES" sz="1050">
                          <a:effectLst/>
                        </a:rPr>
                        <a:t>Entity</a:t>
                      </a:r>
                      <a:endParaRPr lang="es-EC" sz="105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tc>
                  <a:txBody>
                    <a:bodyPr/>
                    <a:lstStyle/>
                    <a:p>
                      <a:pPr algn="just">
                        <a:lnSpc>
                          <a:spcPct val="115000"/>
                        </a:lnSpc>
                        <a:spcAft>
                          <a:spcPts val="1000"/>
                        </a:spcAft>
                      </a:pPr>
                      <a:r>
                        <a:rPr lang="es-ES" sz="1200">
                          <a:effectLst/>
                        </a:rPr>
                        <a:t>Clases que representan las tablas de una base de datos en una aplicación JPA.</a:t>
                      </a:r>
                      <a:endParaRPr lang="es-EC" sz="12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extLst>
                  <a:ext uri="{0D108BD9-81ED-4DB2-BD59-A6C34878D82A}">
                    <a16:rowId xmlns:a16="http://schemas.microsoft.com/office/drawing/2014/main" val="2648225124"/>
                  </a:ext>
                </a:extLst>
              </a:tr>
              <a:tr h="162212">
                <a:tc>
                  <a:txBody>
                    <a:bodyPr/>
                    <a:lstStyle/>
                    <a:p>
                      <a:pPr algn="just">
                        <a:lnSpc>
                          <a:spcPct val="115000"/>
                        </a:lnSpc>
                        <a:spcAft>
                          <a:spcPts val="1000"/>
                        </a:spcAft>
                      </a:pPr>
                      <a:r>
                        <a:rPr lang="es-ES" sz="1050">
                          <a:effectLst/>
                        </a:rPr>
                        <a:t>Persistence Unit</a:t>
                      </a:r>
                      <a:endParaRPr lang="es-EC" sz="105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tc>
                  <a:txBody>
                    <a:bodyPr/>
                    <a:lstStyle/>
                    <a:p>
                      <a:pPr algn="just">
                        <a:lnSpc>
                          <a:spcPct val="115000"/>
                        </a:lnSpc>
                        <a:spcAft>
                          <a:spcPts val="1000"/>
                        </a:spcAft>
                      </a:pPr>
                      <a:r>
                        <a:rPr lang="es-ES" sz="1200">
                          <a:effectLst/>
                        </a:rPr>
                        <a:t>Un conjunto de entidades y configuraciones de una aplicación JPA.</a:t>
                      </a:r>
                      <a:endParaRPr lang="es-EC" sz="12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extLst>
                  <a:ext uri="{0D108BD9-81ED-4DB2-BD59-A6C34878D82A}">
                    <a16:rowId xmlns:a16="http://schemas.microsoft.com/office/drawing/2014/main" val="63380265"/>
                  </a:ext>
                </a:extLst>
              </a:tr>
              <a:tr h="162212">
                <a:tc>
                  <a:txBody>
                    <a:bodyPr/>
                    <a:lstStyle/>
                    <a:p>
                      <a:pPr algn="just">
                        <a:lnSpc>
                          <a:spcPct val="115000"/>
                        </a:lnSpc>
                        <a:spcAft>
                          <a:spcPts val="1000"/>
                        </a:spcAft>
                      </a:pPr>
                      <a:r>
                        <a:rPr lang="es-ES" sz="1050">
                          <a:effectLst/>
                        </a:rPr>
                        <a:t>EntityManager</a:t>
                      </a:r>
                      <a:endParaRPr lang="es-EC" sz="105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tc>
                  <a:txBody>
                    <a:bodyPr/>
                    <a:lstStyle/>
                    <a:p>
                      <a:pPr algn="just">
                        <a:lnSpc>
                          <a:spcPct val="115000"/>
                        </a:lnSpc>
                        <a:spcAft>
                          <a:spcPts val="1000"/>
                        </a:spcAft>
                      </a:pPr>
                      <a:r>
                        <a:rPr lang="es-ES" sz="1200">
                          <a:effectLst/>
                        </a:rPr>
                        <a:t>Una interfaz para interactuar con entidades en una aplicación JPA.</a:t>
                      </a:r>
                      <a:endParaRPr lang="es-EC" sz="12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extLst>
                  <a:ext uri="{0D108BD9-81ED-4DB2-BD59-A6C34878D82A}">
                    <a16:rowId xmlns:a16="http://schemas.microsoft.com/office/drawing/2014/main" val="2949088017"/>
                  </a:ext>
                </a:extLst>
              </a:tr>
              <a:tr h="506842">
                <a:tc>
                  <a:txBody>
                    <a:bodyPr/>
                    <a:lstStyle/>
                    <a:p>
                      <a:pPr algn="just">
                        <a:lnSpc>
                          <a:spcPct val="115000"/>
                        </a:lnSpc>
                        <a:spcAft>
                          <a:spcPts val="1000"/>
                        </a:spcAft>
                      </a:pPr>
                      <a:r>
                        <a:rPr lang="es-ES" sz="1050">
                          <a:effectLst/>
                        </a:rPr>
                        <a:t>JPQL (Java Persistence Query Language)</a:t>
                      </a:r>
                      <a:endParaRPr lang="es-EC" sz="105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tc>
                  <a:txBody>
                    <a:bodyPr/>
                    <a:lstStyle/>
                    <a:p>
                      <a:pPr algn="just">
                        <a:lnSpc>
                          <a:spcPct val="115000"/>
                        </a:lnSpc>
                        <a:spcAft>
                          <a:spcPts val="1000"/>
                        </a:spcAft>
                      </a:pPr>
                      <a:r>
                        <a:rPr lang="es-ES" sz="1200">
                          <a:effectLst/>
                        </a:rPr>
                        <a:t>Un lenguaje de consulta similar a SQL para interactuar con entidades en una aplicación JPA.</a:t>
                      </a:r>
                      <a:endParaRPr lang="es-EC" sz="12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extLst>
                  <a:ext uri="{0D108BD9-81ED-4DB2-BD59-A6C34878D82A}">
                    <a16:rowId xmlns:a16="http://schemas.microsoft.com/office/drawing/2014/main" val="3375391021"/>
                  </a:ext>
                </a:extLst>
              </a:tr>
              <a:tr h="162212">
                <a:tc>
                  <a:txBody>
                    <a:bodyPr/>
                    <a:lstStyle/>
                    <a:p>
                      <a:pPr algn="just">
                        <a:lnSpc>
                          <a:spcPct val="115000"/>
                        </a:lnSpc>
                        <a:spcAft>
                          <a:spcPts val="1000"/>
                        </a:spcAft>
                      </a:pPr>
                      <a:r>
                        <a:rPr lang="es-ES" sz="1050">
                          <a:effectLst/>
                        </a:rPr>
                        <a:t>Hibernate</a:t>
                      </a:r>
                      <a:endParaRPr lang="es-EC" sz="105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tc>
                  <a:txBody>
                    <a:bodyPr/>
                    <a:lstStyle/>
                    <a:p>
                      <a:pPr algn="just">
                        <a:lnSpc>
                          <a:spcPct val="115000"/>
                        </a:lnSpc>
                        <a:spcAft>
                          <a:spcPts val="1000"/>
                        </a:spcAft>
                      </a:pPr>
                      <a:r>
                        <a:rPr lang="es-ES" sz="1200">
                          <a:effectLst/>
                        </a:rPr>
                        <a:t>Una popular implementación de ORM para aplicaciones Java.</a:t>
                      </a:r>
                      <a:endParaRPr lang="es-EC" sz="12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extLst>
                  <a:ext uri="{0D108BD9-81ED-4DB2-BD59-A6C34878D82A}">
                    <a16:rowId xmlns:a16="http://schemas.microsoft.com/office/drawing/2014/main" val="4169384053"/>
                  </a:ext>
                </a:extLst>
              </a:tr>
              <a:tr h="334527">
                <a:tc>
                  <a:txBody>
                    <a:bodyPr/>
                    <a:lstStyle/>
                    <a:p>
                      <a:pPr algn="just">
                        <a:lnSpc>
                          <a:spcPct val="115000"/>
                        </a:lnSpc>
                        <a:spcAft>
                          <a:spcPts val="1000"/>
                        </a:spcAft>
                      </a:pPr>
                      <a:r>
                        <a:rPr lang="es-ES" sz="1050">
                          <a:effectLst/>
                        </a:rPr>
                        <a:t>MySQL Connector</a:t>
                      </a:r>
                      <a:endParaRPr lang="es-EC" sz="105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tc>
                  <a:txBody>
                    <a:bodyPr/>
                    <a:lstStyle/>
                    <a:p>
                      <a:pPr algn="just">
                        <a:lnSpc>
                          <a:spcPct val="115000"/>
                        </a:lnSpc>
                        <a:spcAft>
                          <a:spcPts val="1000"/>
                        </a:spcAft>
                      </a:pPr>
                      <a:r>
                        <a:rPr lang="es-ES" sz="1200">
                          <a:effectLst/>
                        </a:rPr>
                        <a:t>Un driver que permite conectarse a una base de datos MySQL desde una aplicación Java.</a:t>
                      </a:r>
                      <a:endParaRPr lang="es-EC" sz="12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extLst>
                  <a:ext uri="{0D108BD9-81ED-4DB2-BD59-A6C34878D82A}">
                    <a16:rowId xmlns:a16="http://schemas.microsoft.com/office/drawing/2014/main" val="2877066559"/>
                  </a:ext>
                </a:extLst>
              </a:tr>
              <a:tr h="334527">
                <a:tc>
                  <a:txBody>
                    <a:bodyPr/>
                    <a:lstStyle/>
                    <a:p>
                      <a:pPr algn="just">
                        <a:lnSpc>
                          <a:spcPct val="115000"/>
                        </a:lnSpc>
                        <a:spcAft>
                          <a:spcPts val="1000"/>
                        </a:spcAft>
                      </a:pPr>
                      <a:r>
                        <a:rPr lang="es-ES" sz="1050">
                          <a:effectLst/>
                        </a:rPr>
                        <a:t>DataSource</a:t>
                      </a:r>
                      <a:endParaRPr lang="es-EC" sz="105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tc>
                  <a:txBody>
                    <a:bodyPr/>
                    <a:lstStyle/>
                    <a:p>
                      <a:pPr algn="just">
                        <a:lnSpc>
                          <a:spcPct val="115000"/>
                        </a:lnSpc>
                        <a:spcAft>
                          <a:spcPts val="1000"/>
                        </a:spcAft>
                      </a:pPr>
                      <a:r>
                        <a:rPr lang="es-ES" sz="1200">
                          <a:effectLst/>
                        </a:rPr>
                        <a:t>Un pool de conexiones a una base de datos que puede ser utilizado por una aplicación.</a:t>
                      </a:r>
                      <a:endParaRPr lang="es-EC" sz="12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extLst>
                  <a:ext uri="{0D108BD9-81ED-4DB2-BD59-A6C34878D82A}">
                    <a16:rowId xmlns:a16="http://schemas.microsoft.com/office/drawing/2014/main" val="2181854427"/>
                  </a:ext>
                </a:extLst>
              </a:tr>
              <a:tr h="488090">
                <a:tc>
                  <a:txBody>
                    <a:bodyPr/>
                    <a:lstStyle/>
                    <a:p>
                      <a:pPr algn="just">
                        <a:lnSpc>
                          <a:spcPct val="115000"/>
                        </a:lnSpc>
                        <a:spcAft>
                          <a:spcPts val="1000"/>
                        </a:spcAft>
                      </a:pPr>
                      <a:r>
                        <a:rPr lang="en-US" sz="1050">
                          <a:effectLst/>
                        </a:rPr>
                        <a:t>CRUD (Create, Read, Update, Delete)</a:t>
                      </a:r>
                      <a:endParaRPr lang="es-EC" sz="105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tc>
                  <a:txBody>
                    <a:bodyPr/>
                    <a:lstStyle/>
                    <a:p>
                      <a:pPr algn="just">
                        <a:lnSpc>
                          <a:spcPct val="115000"/>
                        </a:lnSpc>
                        <a:spcAft>
                          <a:spcPts val="1000"/>
                        </a:spcAft>
                      </a:pPr>
                      <a:r>
                        <a:rPr lang="es-ES" sz="1200">
                          <a:effectLst/>
                        </a:rPr>
                        <a:t>Las operaciones básicas para interactuar con una base de datos, crear, leer, actualizar y eliminar registros.</a:t>
                      </a:r>
                      <a:endParaRPr lang="es-EC" sz="12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extLst>
                  <a:ext uri="{0D108BD9-81ED-4DB2-BD59-A6C34878D82A}">
                    <a16:rowId xmlns:a16="http://schemas.microsoft.com/office/drawing/2014/main" val="1645355254"/>
                  </a:ext>
                </a:extLst>
              </a:tr>
              <a:tr h="334527">
                <a:tc>
                  <a:txBody>
                    <a:bodyPr/>
                    <a:lstStyle/>
                    <a:p>
                      <a:pPr algn="just">
                        <a:lnSpc>
                          <a:spcPct val="115000"/>
                        </a:lnSpc>
                        <a:spcAft>
                          <a:spcPts val="1000"/>
                        </a:spcAft>
                      </a:pPr>
                      <a:r>
                        <a:rPr lang="es-ES" sz="1050">
                          <a:effectLst/>
                        </a:rPr>
                        <a:t>Transacciones</a:t>
                      </a:r>
                      <a:endParaRPr lang="es-EC" sz="105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tc>
                  <a:txBody>
                    <a:bodyPr/>
                    <a:lstStyle/>
                    <a:p>
                      <a:pPr algn="just">
                        <a:lnSpc>
                          <a:spcPct val="115000"/>
                        </a:lnSpc>
                        <a:spcAft>
                          <a:spcPts val="1000"/>
                        </a:spcAft>
                      </a:pPr>
                      <a:r>
                        <a:rPr lang="es-ES" sz="1200">
                          <a:effectLst/>
                        </a:rPr>
                        <a:t>Un conjunto de operaciones que se realizan en una base de datos como una unidad, ya sea todas se completen o ninguna.</a:t>
                      </a:r>
                      <a:endParaRPr lang="es-EC" sz="12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extLst>
                  <a:ext uri="{0D108BD9-81ED-4DB2-BD59-A6C34878D82A}">
                    <a16:rowId xmlns:a16="http://schemas.microsoft.com/office/drawing/2014/main" val="3961830305"/>
                  </a:ext>
                </a:extLst>
              </a:tr>
              <a:tr h="334527">
                <a:tc>
                  <a:txBody>
                    <a:bodyPr/>
                    <a:lstStyle/>
                    <a:p>
                      <a:pPr algn="just">
                        <a:lnSpc>
                          <a:spcPct val="115000"/>
                        </a:lnSpc>
                        <a:spcAft>
                          <a:spcPts val="1000"/>
                        </a:spcAft>
                      </a:pPr>
                      <a:r>
                        <a:rPr lang="es-ES" sz="1050">
                          <a:effectLst/>
                        </a:rPr>
                        <a:t>DAO (Data Access Object)</a:t>
                      </a:r>
                      <a:endParaRPr lang="es-EC" sz="105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tc>
                  <a:txBody>
                    <a:bodyPr/>
                    <a:lstStyle/>
                    <a:p>
                      <a:pPr algn="just">
                        <a:lnSpc>
                          <a:spcPct val="115000"/>
                        </a:lnSpc>
                        <a:spcAft>
                          <a:spcPts val="1000"/>
                        </a:spcAft>
                      </a:pPr>
                      <a:r>
                        <a:rPr lang="es-ES" sz="1200">
                          <a:effectLst/>
                        </a:rPr>
                        <a:t>Una clase o interfaz que proporciona métodos para interactuar con una base de datos.</a:t>
                      </a:r>
                      <a:endParaRPr lang="es-EC" sz="12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extLst>
                  <a:ext uri="{0D108BD9-81ED-4DB2-BD59-A6C34878D82A}">
                    <a16:rowId xmlns:a16="http://schemas.microsoft.com/office/drawing/2014/main" val="531884331"/>
                  </a:ext>
                </a:extLst>
              </a:tr>
              <a:tr h="488090">
                <a:tc>
                  <a:txBody>
                    <a:bodyPr/>
                    <a:lstStyle/>
                    <a:p>
                      <a:pPr algn="just">
                        <a:lnSpc>
                          <a:spcPct val="115000"/>
                        </a:lnSpc>
                        <a:spcAft>
                          <a:spcPts val="1000"/>
                        </a:spcAft>
                      </a:pPr>
                      <a:r>
                        <a:rPr lang="es-ES" sz="1050">
                          <a:effectLst/>
                        </a:rPr>
                        <a:t>JDBC (Java Database Connectivity)</a:t>
                      </a:r>
                      <a:endParaRPr lang="es-EC" sz="105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tc>
                  <a:txBody>
                    <a:bodyPr/>
                    <a:lstStyle/>
                    <a:p>
                      <a:pPr algn="just">
                        <a:lnSpc>
                          <a:spcPct val="115000"/>
                        </a:lnSpc>
                        <a:spcAft>
                          <a:spcPts val="1000"/>
                        </a:spcAft>
                      </a:pPr>
                      <a:r>
                        <a:rPr lang="es-ES" sz="1200" dirty="0">
                          <a:effectLst/>
                        </a:rPr>
                        <a:t>Una API estándar para interactuar con bases de datos en aplicaciones Java.</a:t>
                      </a:r>
                      <a:endParaRPr lang="es-EC" sz="12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51724" marR="51724" marT="0" marB="0"/>
                </a:tc>
                <a:extLst>
                  <a:ext uri="{0D108BD9-81ED-4DB2-BD59-A6C34878D82A}">
                    <a16:rowId xmlns:a16="http://schemas.microsoft.com/office/drawing/2014/main" val="2710917145"/>
                  </a:ext>
                </a:extLst>
              </a:tr>
            </a:tbl>
          </a:graphicData>
        </a:graphic>
      </p:graphicFrame>
      <p:grpSp>
        <p:nvGrpSpPr>
          <p:cNvPr id="16" name="Grupo 15">
            <a:extLst>
              <a:ext uri="{FF2B5EF4-FFF2-40B4-BE49-F238E27FC236}">
                <a16:creationId xmlns:a16="http://schemas.microsoft.com/office/drawing/2014/main" id="{6F841906-034A-F736-1080-F0B2A865260A}"/>
              </a:ext>
            </a:extLst>
          </p:cNvPr>
          <p:cNvGrpSpPr/>
          <p:nvPr/>
        </p:nvGrpSpPr>
        <p:grpSpPr>
          <a:xfrm>
            <a:off x="9127861" y="0"/>
            <a:ext cx="3064879" cy="6863088"/>
            <a:chOff x="9127861" y="0"/>
            <a:chExt cx="3064879" cy="6863088"/>
          </a:xfrm>
        </p:grpSpPr>
        <p:sp>
          <p:nvSpPr>
            <p:cNvPr id="17" name="Marcador de contenido 2">
              <a:extLst>
                <a:ext uri="{FF2B5EF4-FFF2-40B4-BE49-F238E27FC236}">
                  <a16:creationId xmlns:a16="http://schemas.microsoft.com/office/drawing/2014/main" id="{20918F06-B1F4-5919-9691-AE39351471BC}"/>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b="1" dirty="0">
                  <a:solidFill>
                    <a:srgbClr val="FFFF00"/>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b="1" dirty="0">
                  <a:solidFill>
                    <a:srgbClr val="FFFF00"/>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8" name="CuadroTexto 17">
              <a:extLst>
                <a:ext uri="{FF2B5EF4-FFF2-40B4-BE49-F238E27FC236}">
                  <a16:creationId xmlns:a16="http://schemas.microsoft.com/office/drawing/2014/main" id="{E8D2A7F8-B0EB-6560-8D3E-30A72F614C35}"/>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24</a:t>
              </a:r>
            </a:p>
          </p:txBody>
        </p:sp>
      </p:grpSp>
    </p:spTree>
    <p:extLst>
      <p:ext uri="{BB962C8B-B14F-4D97-AF65-F5344CB8AC3E}">
        <p14:creationId xmlns:p14="http://schemas.microsoft.com/office/powerpoint/2010/main" val="189604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2.21 	</a:t>
            </a:r>
            <a:r>
              <a:rPr lang="pt-BR" dirty="0"/>
              <a:t>TÉRMINOS</a:t>
            </a:r>
            <a:endParaRPr lang="es-ES" dirty="0"/>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6">
            <a:extLst>
              <a:ext uri="{FF2B5EF4-FFF2-40B4-BE49-F238E27FC236}">
                <a16:creationId xmlns:a16="http://schemas.microsoft.com/office/drawing/2014/main" id="{01E73459-CB98-1523-339A-35B867603BC2}"/>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8</a:t>
            </a:r>
          </a:p>
        </p:txBody>
      </p:sp>
      <p:sp>
        <p:nvSpPr>
          <p:cNvPr id="9" name="CuadroTexto 8">
            <a:extLst>
              <a:ext uri="{FF2B5EF4-FFF2-40B4-BE49-F238E27FC236}">
                <a16:creationId xmlns:a16="http://schemas.microsoft.com/office/drawing/2014/main" id="{7990D8B4-7AD7-CE4C-58AE-10827F176B09}"/>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9</a:t>
            </a:r>
          </a:p>
        </p:txBody>
      </p:sp>
      <p:sp>
        <p:nvSpPr>
          <p:cNvPr id="8" name="CuadroTexto 7">
            <a:extLst>
              <a:ext uri="{FF2B5EF4-FFF2-40B4-BE49-F238E27FC236}">
                <a16:creationId xmlns:a16="http://schemas.microsoft.com/office/drawing/2014/main" id="{C5118F63-F609-42B8-E582-12C139EBCA23}"/>
              </a:ext>
            </a:extLst>
          </p:cNvPr>
          <p:cNvSpPr txBox="1"/>
          <p:nvPr/>
        </p:nvSpPr>
        <p:spPr>
          <a:xfrm>
            <a:off x="11713580" y="6462978"/>
            <a:ext cx="478420" cy="400110"/>
          </a:xfrm>
          <a:prstGeom prst="rect">
            <a:avLst/>
          </a:prstGeom>
          <a:noFill/>
        </p:spPr>
        <p:txBody>
          <a:bodyPr wrap="square" rtlCol="0">
            <a:spAutoFit/>
          </a:bodyPr>
          <a:lstStyle/>
          <a:p>
            <a:pPr algn="ctr"/>
            <a:r>
              <a:rPr lang="es-MX" sz="2000" dirty="0">
                <a:solidFill>
                  <a:schemeClr val="bg1"/>
                </a:solidFill>
              </a:rPr>
              <a:t>1</a:t>
            </a:r>
            <a:r>
              <a:rPr lang="es-EC" sz="2000" dirty="0">
                <a:solidFill>
                  <a:schemeClr val="bg1"/>
                </a:solidFill>
              </a:rPr>
              <a:t>3</a:t>
            </a:r>
          </a:p>
        </p:txBody>
      </p:sp>
      <p:graphicFrame>
        <p:nvGraphicFramePr>
          <p:cNvPr id="3" name="Tabla 2">
            <a:extLst>
              <a:ext uri="{FF2B5EF4-FFF2-40B4-BE49-F238E27FC236}">
                <a16:creationId xmlns:a16="http://schemas.microsoft.com/office/drawing/2014/main" id="{BBBDEBB0-6C2C-7CA9-7E03-1B001207A4C4}"/>
              </a:ext>
            </a:extLst>
          </p:cNvPr>
          <p:cNvGraphicFramePr>
            <a:graphicFrameLocks noGrp="1"/>
          </p:cNvGraphicFramePr>
          <p:nvPr>
            <p:extLst>
              <p:ext uri="{D42A27DB-BD31-4B8C-83A1-F6EECF244321}">
                <p14:modId xmlns:p14="http://schemas.microsoft.com/office/powerpoint/2010/main" val="1096386096"/>
              </p:ext>
            </p:extLst>
          </p:nvPr>
        </p:nvGraphicFramePr>
        <p:xfrm>
          <a:off x="581192" y="1969014"/>
          <a:ext cx="8382334" cy="4744607"/>
        </p:xfrm>
        <a:graphic>
          <a:graphicData uri="http://schemas.openxmlformats.org/drawingml/2006/table">
            <a:tbl>
              <a:tblPr firstRow="1" firstCol="1" bandRow="1">
                <a:tableStyleId>{5C22544A-7EE6-4342-B048-85BDC9FD1C3A}</a:tableStyleId>
              </a:tblPr>
              <a:tblGrid>
                <a:gridCol w="1849187">
                  <a:extLst>
                    <a:ext uri="{9D8B030D-6E8A-4147-A177-3AD203B41FA5}">
                      <a16:colId xmlns:a16="http://schemas.microsoft.com/office/drawing/2014/main" val="3253443470"/>
                    </a:ext>
                  </a:extLst>
                </a:gridCol>
                <a:gridCol w="6533147">
                  <a:extLst>
                    <a:ext uri="{9D8B030D-6E8A-4147-A177-3AD203B41FA5}">
                      <a16:colId xmlns:a16="http://schemas.microsoft.com/office/drawing/2014/main" val="336493827"/>
                    </a:ext>
                  </a:extLst>
                </a:gridCol>
              </a:tblGrid>
              <a:tr h="351033">
                <a:tc>
                  <a:txBody>
                    <a:bodyPr/>
                    <a:lstStyle/>
                    <a:p>
                      <a:pPr algn="just">
                        <a:lnSpc>
                          <a:spcPct val="115000"/>
                        </a:lnSpc>
                        <a:spcAft>
                          <a:spcPts val="1000"/>
                        </a:spcAft>
                      </a:pPr>
                      <a:r>
                        <a:rPr lang="es-ES" sz="1100">
                          <a:effectLst/>
                        </a:rPr>
                        <a:t>Prepared Statement</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tc>
                  <a:txBody>
                    <a:bodyPr/>
                    <a:lstStyle/>
                    <a:p>
                      <a:pPr algn="just">
                        <a:lnSpc>
                          <a:spcPct val="115000"/>
                        </a:lnSpc>
                        <a:spcAft>
                          <a:spcPts val="1000"/>
                        </a:spcAft>
                      </a:pPr>
                      <a:r>
                        <a:rPr lang="es-ES" sz="1100" dirty="0">
                          <a:solidFill>
                            <a:schemeClr val="tx1"/>
                          </a:solidFill>
                          <a:effectLst/>
                        </a:rPr>
                        <a:t>Una sentencia SQL que ha sido </a:t>
                      </a:r>
                      <a:r>
                        <a:rPr lang="es-ES" sz="1100" dirty="0" err="1">
                          <a:solidFill>
                            <a:schemeClr val="tx1"/>
                          </a:solidFill>
                          <a:effectLst/>
                        </a:rPr>
                        <a:t>precompilada</a:t>
                      </a:r>
                      <a:r>
                        <a:rPr lang="es-ES" sz="1100" dirty="0">
                          <a:solidFill>
                            <a:schemeClr val="tx1"/>
                          </a:solidFill>
                          <a:effectLst/>
                        </a:rPr>
                        <a:t> para mejorar el rendimiento en aplicaciones JDBC.</a:t>
                      </a:r>
                      <a:endParaRPr lang="es-EC"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solidFill>
                      <a:schemeClr val="bg2"/>
                    </a:solidFill>
                  </a:tcPr>
                </a:tc>
                <a:extLst>
                  <a:ext uri="{0D108BD9-81ED-4DB2-BD59-A6C34878D82A}">
                    <a16:rowId xmlns:a16="http://schemas.microsoft.com/office/drawing/2014/main" val="839907747"/>
                  </a:ext>
                </a:extLst>
              </a:tr>
              <a:tr h="351033">
                <a:tc>
                  <a:txBody>
                    <a:bodyPr/>
                    <a:lstStyle/>
                    <a:p>
                      <a:pPr algn="just">
                        <a:lnSpc>
                          <a:spcPct val="115000"/>
                        </a:lnSpc>
                        <a:spcAft>
                          <a:spcPts val="1000"/>
                        </a:spcAft>
                      </a:pPr>
                      <a:r>
                        <a:rPr lang="es-ES" sz="1100">
                          <a:effectLst/>
                        </a:rPr>
                        <a:t>ResultSet</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tc>
                  <a:txBody>
                    <a:bodyPr/>
                    <a:lstStyle/>
                    <a:p>
                      <a:pPr algn="just">
                        <a:lnSpc>
                          <a:spcPct val="115000"/>
                        </a:lnSpc>
                        <a:spcAft>
                          <a:spcPts val="1000"/>
                        </a:spcAft>
                      </a:pPr>
                      <a:r>
                        <a:rPr lang="es-ES" sz="1100">
                          <a:effectLst/>
                        </a:rPr>
                        <a:t>Un conjunto de resultados obtenidos de una consulta a una base de datos en una aplicación JDBC.</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extLst>
                  <a:ext uri="{0D108BD9-81ED-4DB2-BD59-A6C34878D82A}">
                    <a16:rowId xmlns:a16="http://schemas.microsoft.com/office/drawing/2014/main" val="3952877714"/>
                  </a:ext>
                </a:extLst>
              </a:tr>
              <a:tr h="351033">
                <a:tc>
                  <a:txBody>
                    <a:bodyPr/>
                    <a:lstStyle/>
                    <a:p>
                      <a:pPr algn="just">
                        <a:lnSpc>
                          <a:spcPct val="115000"/>
                        </a:lnSpc>
                        <a:spcAft>
                          <a:spcPts val="1000"/>
                        </a:spcAft>
                      </a:pPr>
                      <a:r>
                        <a:rPr lang="es-ES" sz="1100">
                          <a:effectLst/>
                        </a:rPr>
                        <a:t>Login</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tc>
                  <a:txBody>
                    <a:bodyPr/>
                    <a:lstStyle/>
                    <a:p>
                      <a:pPr algn="just">
                        <a:lnSpc>
                          <a:spcPct val="115000"/>
                        </a:lnSpc>
                        <a:spcAft>
                          <a:spcPts val="1000"/>
                        </a:spcAft>
                      </a:pPr>
                      <a:r>
                        <a:rPr lang="es-ES" sz="1100">
                          <a:effectLst/>
                        </a:rPr>
                        <a:t>Proceso de verificación de credenciales de un usuario para acceder a un sistema o aplicación.</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extLst>
                  <a:ext uri="{0D108BD9-81ED-4DB2-BD59-A6C34878D82A}">
                    <a16:rowId xmlns:a16="http://schemas.microsoft.com/office/drawing/2014/main" val="967385905"/>
                  </a:ext>
                </a:extLst>
              </a:tr>
              <a:tr h="532211">
                <a:tc>
                  <a:txBody>
                    <a:bodyPr/>
                    <a:lstStyle/>
                    <a:p>
                      <a:pPr algn="just">
                        <a:lnSpc>
                          <a:spcPct val="115000"/>
                        </a:lnSpc>
                        <a:spcAft>
                          <a:spcPts val="1000"/>
                        </a:spcAft>
                      </a:pPr>
                      <a:r>
                        <a:rPr lang="es-ES" sz="1100">
                          <a:effectLst/>
                        </a:rPr>
                        <a:t>Session</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tc>
                  <a:txBody>
                    <a:bodyPr/>
                    <a:lstStyle/>
                    <a:p>
                      <a:pPr algn="just">
                        <a:lnSpc>
                          <a:spcPct val="115000"/>
                        </a:lnSpc>
                        <a:spcAft>
                          <a:spcPts val="1000"/>
                        </a:spcAft>
                      </a:pPr>
                      <a:r>
                        <a:rPr lang="es-ES" sz="1100" dirty="0">
                          <a:effectLst/>
                        </a:rPr>
                        <a:t>Es un objeto que representa una conexión a la base de datos. Se utiliza para realizar operaciones CRUD en las entidades y manejar transacciones.</a:t>
                      </a:r>
                      <a:endParaRPr lang="es-EC" sz="11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extLst>
                  <a:ext uri="{0D108BD9-81ED-4DB2-BD59-A6C34878D82A}">
                    <a16:rowId xmlns:a16="http://schemas.microsoft.com/office/drawing/2014/main" val="1177712513"/>
                  </a:ext>
                </a:extLst>
              </a:tr>
              <a:tr h="351033">
                <a:tc>
                  <a:txBody>
                    <a:bodyPr/>
                    <a:lstStyle/>
                    <a:p>
                      <a:pPr algn="just">
                        <a:lnSpc>
                          <a:spcPct val="115000"/>
                        </a:lnSpc>
                        <a:spcAft>
                          <a:spcPts val="1000"/>
                        </a:spcAft>
                      </a:pPr>
                      <a:r>
                        <a:rPr lang="es-ES" sz="1100">
                          <a:effectLst/>
                        </a:rPr>
                        <a:t>Persist</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tc>
                  <a:txBody>
                    <a:bodyPr/>
                    <a:lstStyle/>
                    <a:p>
                      <a:pPr algn="just">
                        <a:lnSpc>
                          <a:spcPct val="115000"/>
                        </a:lnSpc>
                        <a:spcAft>
                          <a:spcPts val="1000"/>
                        </a:spcAft>
                      </a:pPr>
                      <a:r>
                        <a:rPr lang="es-ES" sz="1100">
                          <a:effectLst/>
                        </a:rPr>
                        <a:t>Es una operación que se utiliza para insertar una nueva entidad en la base de datos.</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extLst>
                  <a:ext uri="{0D108BD9-81ED-4DB2-BD59-A6C34878D82A}">
                    <a16:rowId xmlns:a16="http://schemas.microsoft.com/office/drawing/2014/main" val="1858330381"/>
                  </a:ext>
                </a:extLst>
              </a:tr>
              <a:tr h="351033">
                <a:tc>
                  <a:txBody>
                    <a:bodyPr/>
                    <a:lstStyle/>
                    <a:p>
                      <a:pPr algn="just">
                        <a:lnSpc>
                          <a:spcPct val="115000"/>
                        </a:lnSpc>
                        <a:spcAft>
                          <a:spcPts val="1000"/>
                        </a:spcAft>
                      </a:pPr>
                      <a:r>
                        <a:rPr lang="es-ES" sz="1100">
                          <a:effectLst/>
                        </a:rPr>
                        <a:t>Merge</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tc>
                  <a:txBody>
                    <a:bodyPr/>
                    <a:lstStyle/>
                    <a:p>
                      <a:pPr algn="just">
                        <a:lnSpc>
                          <a:spcPct val="115000"/>
                        </a:lnSpc>
                        <a:spcAft>
                          <a:spcPts val="1000"/>
                        </a:spcAft>
                      </a:pPr>
                      <a:r>
                        <a:rPr lang="es-ES" sz="1100">
                          <a:effectLst/>
                        </a:rPr>
                        <a:t>Es una operación que se utiliza para actualizar una entidad existente en la base de datos.</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extLst>
                  <a:ext uri="{0D108BD9-81ED-4DB2-BD59-A6C34878D82A}">
                    <a16:rowId xmlns:a16="http://schemas.microsoft.com/office/drawing/2014/main" val="2101948972"/>
                  </a:ext>
                </a:extLst>
              </a:tr>
              <a:tr h="351033">
                <a:tc>
                  <a:txBody>
                    <a:bodyPr/>
                    <a:lstStyle/>
                    <a:p>
                      <a:pPr algn="just">
                        <a:lnSpc>
                          <a:spcPct val="115000"/>
                        </a:lnSpc>
                        <a:spcAft>
                          <a:spcPts val="1000"/>
                        </a:spcAft>
                      </a:pPr>
                      <a:r>
                        <a:rPr lang="es-ES" sz="1100">
                          <a:effectLst/>
                        </a:rPr>
                        <a:t>Remove</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tc>
                  <a:txBody>
                    <a:bodyPr/>
                    <a:lstStyle/>
                    <a:p>
                      <a:pPr algn="just">
                        <a:lnSpc>
                          <a:spcPct val="115000"/>
                        </a:lnSpc>
                        <a:spcAft>
                          <a:spcPts val="1000"/>
                        </a:spcAft>
                      </a:pPr>
                      <a:r>
                        <a:rPr lang="es-ES" sz="1100">
                          <a:effectLst/>
                        </a:rPr>
                        <a:t>Es una operación que se utiliza para eliminar una entidad de la base de datos.</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extLst>
                  <a:ext uri="{0D108BD9-81ED-4DB2-BD59-A6C34878D82A}">
                    <a16:rowId xmlns:a16="http://schemas.microsoft.com/office/drawing/2014/main" val="543049183"/>
                  </a:ext>
                </a:extLst>
              </a:tr>
              <a:tr h="351033">
                <a:tc>
                  <a:txBody>
                    <a:bodyPr/>
                    <a:lstStyle/>
                    <a:p>
                      <a:pPr algn="just">
                        <a:lnSpc>
                          <a:spcPct val="115000"/>
                        </a:lnSpc>
                        <a:spcAft>
                          <a:spcPts val="1000"/>
                        </a:spcAft>
                      </a:pPr>
                      <a:r>
                        <a:rPr lang="es-ES" sz="1100">
                          <a:effectLst/>
                        </a:rPr>
                        <a:t>Find</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tc>
                  <a:txBody>
                    <a:bodyPr/>
                    <a:lstStyle/>
                    <a:p>
                      <a:pPr algn="just">
                        <a:lnSpc>
                          <a:spcPct val="115000"/>
                        </a:lnSpc>
                        <a:spcAft>
                          <a:spcPts val="1000"/>
                        </a:spcAft>
                      </a:pPr>
                      <a:r>
                        <a:rPr lang="es-ES" sz="1100">
                          <a:effectLst/>
                        </a:rPr>
                        <a:t>Es una operación que se utiliza para recuperar una entidad de la base de datos a partir de su identificador.</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extLst>
                  <a:ext uri="{0D108BD9-81ED-4DB2-BD59-A6C34878D82A}">
                    <a16:rowId xmlns:a16="http://schemas.microsoft.com/office/drawing/2014/main" val="669185428"/>
                  </a:ext>
                </a:extLst>
              </a:tr>
              <a:tr h="351033">
                <a:tc>
                  <a:txBody>
                    <a:bodyPr/>
                    <a:lstStyle/>
                    <a:p>
                      <a:pPr algn="just">
                        <a:lnSpc>
                          <a:spcPct val="115000"/>
                        </a:lnSpc>
                        <a:spcAft>
                          <a:spcPts val="1000"/>
                        </a:spcAft>
                      </a:pPr>
                      <a:r>
                        <a:rPr lang="es-ES" sz="1100">
                          <a:effectLst/>
                        </a:rPr>
                        <a:t>Query</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tc>
                  <a:txBody>
                    <a:bodyPr/>
                    <a:lstStyle/>
                    <a:p>
                      <a:pPr algn="just">
                        <a:lnSpc>
                          <a:spcPct val="115000"/>
                        </a:lnSpc>
                        <a:spcAft>
                          <a:spcPts val="1000"/>
                        </a:spcAft>
                      </a:pPr>
                      <a:r>
                        <a:rPr lang="es-ES" sz="1100">
                          <a:effectLst/>
                        </a:rPr>
                        <a:t>Es un objeto que se utiliza para ejecutar una consulta en la base de datos y recuperar una lista de resultados.</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extLst>
                  <a:ext uri="{0D108BD9-81ED-4DB2-BD59-A6C34878D82A}">
                    <a16:rowId xmlns:a16="http://schemas.microsoft.com/office/drawing/2014/main" val="866494627"/>
                  </a:ext>
                </a:extLst>
              </a:tr>
              <a:tr h="351033">
                <a:tc>
                  <a:txBody>
                    <a:bodyPr/>
                    <a:lstStyle/>
                    <a:p>
                      <a:pPr algn="just">
                        <a:lnSpc>
                          <a:spcPct val="115000"/>
                        </a:lnSpc>
                        <a:spcAft>
                          <a:spcPts val="1000"/>
                        </a:spcAft>
                      </a:pPr>
                      <a:r>
                        <a:rPr lang="es-ES" sz="1100">
                          <a:effectLst/>
                        </a:rPr>
                        <a:t>Criteria API</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tc>
                  <a:txBody>
                    <a:bodyPr/>
                    <a:lstStyle/>
                    <a:p>
                      <a:pPr algn="just">
                        <a:lnSpc>
                          <a:spcPct val="115000"/>
                        </a:lnSpc>
                        <a:spcAft>
                          <a:spcPts val="1000"/>
                        </a:spcAft>
                      </a:pPr>
                      <a:r>
                        <a:rPr lang="es-ES" sz="1100">
                          <a:effectLst/>
                        </a:rPr>
                        <a:t>Es una interfaz de programación de consultas que se utiliza para construir consultas de forma dinámica.</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extLst>
                  <a:ext uri="{0D108BD9-81ED-4DB2-BD59-A6C34878D82A}">
                    <a16:rowId xmlns:a16="http://schemas.microsoft.com/office/drawing/2014/main" val="1587634005"/>
                  </a:ext>
                </a:extLst>
              </a:tr>
              <a:tr h="351033">
                <a:tc>
                  <a:txBody>
                    <a:bodyPr/>
                    <a:lstStyle/>
                    <a:p>
                      <a:pPr algn="just">
                        <a:lnSpc>
                          <a:spcPct val="115000"/>
                        </a:lnSpc>
                        <a:spcAft>
                          <a:spcPts val="1000"/>
                        </a:spcAft>
                      </a:pPr>
                      <a:r>
                        <a:rPr lang="es-ES" sz="1100">
                          <a:effectLst/>
                        </a:rPr>
                        <a:t>JPQL</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tc>
                  <a:txBody>
                    <a:bodyPr/>
                    <a:lstStyle/>
                    <a:p>
                      <a:pPr algn="just">
                        <a:lnSpc>
                          <a:spcPct val="115000"/>
                        </a:lnSpc>
                        <a:spcAft>
                          <a:spcPts val="1000"/>
                        </a:spcAft>
                      </a:pPr>
                      <a:r>
                        <a:rPr lang="es-ES" sz="1100">
                          <a:effectLst/>
                        </a:rPr>
                        <a:t>Es un lenguaje de consulta similar a SQL que se utiliza para realizar consultas en las entidades.</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extLst>
                  <a:ext uri="{0D108BD9-81ED-4DB2-BD59-A6C34878D82A}">
                    <a16:rowId xmlns:a16="http://schemas.microsoft.com/office/drawing/2014/main" val="3230386726"/>
                  </a:ext>
                </a:extLst>
              </a:tr>
              <a:tr h="351033">
                <a:tc>
                  <a:txBody>
                    <a:bodyPr/>
                    <a:lstStyle/>
                    <a:p>
                      <a:pPr algn="just">
                        <a:lnSpc>
                          <a:spcPct val="115000"/>
                        </a:lnSpc>
                        <a:spcAft>
                          <a:spcPts val="1000"/>
                        </a:spcAft>
                      </a:pPr>
                      <a:r>
                        <a:rPr lang="es-ES" sz="1100">
                          <a:effectLst/>
                        </a:rPr>
                        <a:t>NamedQuery</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tc>
                  <a:txBody>
                    <a:bodyPr/>
                    <a:lstStyle/>
                    <a:p>
                      <a:pPr algn="just">
                        <a:lnSpc>
                          <a:spcPct val="115000"/>
                        </a:lnSpc>
                        <a:spcAft>
                          <a:spcPts val="1000"/>
                        </a:spcAft>
                      </a:pPr>
                      <a:r>
                        <a:rPr lang="es-ES" sz="1100">
                          <a:effectLst/>
                        </a:rPr>
                        <a:t>Es una consulta que se define en la entidad mediante anotaciones o xml y se puede ejecutar mediante su nombre.</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extLst>
                  <a:ext uri="{0D108BD9-81ED-4DB2-BD59-A6C34878D82A}">
                    <a16:rowId xmlns:a16="http://schemas.microsoft.com/office/drawing/2014/main" val="2015473067"/>
                  </a:ext>
                </a:extLst>
              </a:tr>
              <a:tr h="351033">
                <a:tc>
                  <a:txBody>
                    <a:bodyPr/>
                    <a:lstStyle/>
                    <a:p>
                      <a:pPr algn="just">
                        <a:lnSpc>
                          <a:spcPct val="115000"/>
                        </a:lnSpc>
                        <a:spcAft>
                          <a:spcPts val="1000"/>
                        </a:spcAft>
                      </a:pPr>
                      <a:r>
                        <a:rPr lang="es-ES" sz="1100">
                          <a:effectLst/>
                        </a:rPr>
                        <a:t>NativeQuery</a:t>
                      </a:r>
                      <a:endParaRPr lang="es-EC" sz="110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tc>
                  <a:txBody>
                    <a:bodyPr/>
                    <a:lstStyle/>
                    <a:p>
                      <a:pPr algn="just">
                        <a:lnSpc>
                          <a:spcPct val="115000"/>
                        </a:lnSpc>
                        <a:spcAft>
                          <a:spcPts val="1000"/>
                        </a:spcAft>
                      </a:pPr>
                      <a:r>
                        <a:rPr lang="es-ES" sz="1100" dirty="0">
                          <a:effectLst/>
                        </a:rPr>
                        <a:t>Es una consulta que se ejecuta directamente en el motor de base de datos utilizando SQL nativo.</a:t>
                      </a:r>
                      <a:endParaRPr lang="es-EC" sz="11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47782" marR="47782" marT="0" marB="0"/>
                </a:tc>
                <a:extLst>
                  <a:ext uri="{0D108BD9-81ED-4DB2-BD59-A6C34878D82A}">
                    <a16:rowId xmlns:a16="http://schemas.microsoft.com/office/drawing/2014/main" val="3172615617"/>
                  </a:ext>
                </a:extLst>
              </a:tr>
            </a:tbl>
          </a:graphicData>
        </a:graphic>
      </p:graphicFrame>
      <p:grpSp>
        <p:nvGrpSpPr>
          <p:cNvPr id="14" name="Grupo 13">
            <a:extLst>
              <a:ext uri="{FF2B5EF4-FFF2-40B4-BE49-F238E27FC236}">
                <a16:creationId xmlns:a16="http://schemas.microsoft.com/office/drawing/2014/main" id="{2312ABCB-8145-4F18-BE6C-FC9AA6E34E57}"/>
              </a:ext>
            </a:extLst>
          </p:cNvPr>
          <p:cNvGrpSpPr/>
          <p:nvPr/>
        </p:nvGrpSpPr>
        <p:grpSpPr>
          <a:xfrm>
            <a:off x="9127861" y="0"/>
            <a:ext cx="3064879" cy="6863088"/>
            <a:chOff x="9127861" y="0"/>
            <a:chExt cx="3064879" cy="6863088"/>
          </a:xfrm>
        </p:grpSpPr>
        <p:sp>
          <p:nvSpPr>
            <p:cNvPr id="16" name="Marcador de contenido 2">
              <a:extLst>
                <a:ext uri="{FF2B5EF4-FFF2-40B4-BE49-F238E27FC236}">
                  <a16:creationId xmlns:a16="http://schemas.microsoft.com/office/drawing/2014/main" id="{4261B612-AEF2-E20F-4306-99D52C86E74D}"/>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b="1" dirty="0">
                  <a:solidFill>
                    <a:srgbClr val="FFFF00"/>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b="1" dirty="0">
                  <a:solidFill>
                    <a:srgbClr val="FFFF00"/>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7" name="CuadroTexto 16">
              <a:extLst>
                <a:ext uri="{FF2B5EF4-FFF2-40B4-BE49-F238E27FC236}">
                  <a16:creationId xmlns:a16="http://schemas.microsoft.com/office/drawing/2014/main" id="{726C4206-5487-1F1E-951B-D1451B83B1C1}"/>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25</a:t>
              </a:r>
            </a:p>
          </p:txBody>
        </p:sp>
      </p:grpSp>
    </p:spTree>
    <p:extLst>
      <p:ext uri="{BB962C8B-B14F-4D97-AF65-F5344CB8AC3E}">
        <p14:creationId xmlns:p14="http://schemas.microsoft.com/office/powerpoint/2010/main" val="391581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1566B89-C470-4C69-8689-38673C7B7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40708B1-1822-4D0E-B3F8-BF6E36438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0" y="457201"/>
            <a:ext cx="7363959"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1">
            <a:extLst>
              <a:ext uri="{FF2B5EF4-FFF2-40B4-BE49-F238E27FC236}">
                <a16:creationId xmlns:a16="http://schemas.microsoft.com/office/drawing/2014/main" id="{1EAB69CE-6296-4D71-8DB3-BF71FD518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39774" y="453643"/>
            <a:ext cx="329184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3">
            <a:extLst>
              <a:ext uri="{FF2B5EF4-FFF2-40B4-BE49-F238E27FC236}">
                <a16:creationId xmlns:a16="http://schemas.microsoft.com/office/drawing/2014/main" id="{45B34FBD-A817-4E6B-8CD9-1BCA9CB67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89" y="681070"/>
            <a:ext cx="7363960" cy="5693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996381" y="1152939"/>
            <a:ext cx="6583680" cy="4539113"/>
          </a:xfrm>
        </p:spPr>
        <p:txBody>
          <a:bodyPr anchor="ctr">
            <a:normAutofit/>
          </a:bodyPr>
          <a:lstStyle/>
          <a:p>
            <a:r>
              <a:rPr lang="es-ES" sz="5400" dirty="0">
                <a:solidFill>
                  <a:srgbClr val="FFFFFF"/>
                </a:solidFill>
              </a:rPr>
              <a:t>3	DESARROLLO</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8210681" y="1152939"/>
            <a:ext cx="3400126" cy="4539113"/>
          </a:xfrm>
        </p:spPr>
        <p:txBody>
          <a:bodyPr anchor="ctr">
            <a:normAutofit/>
          </a:bodyPr>
          <a:lstStyle/>
          <a:p>
            <a:r>
              <a:rPr lang="es-EC" dirty="0"/>
              <a:t>Primero dentro del disco C y cree una carpeta llamada DISTRIBUIDAS allí crea otra subcarpeta llamada NETBEANS, dentro de esta crea otra subcarpeta con el nombre de LOGIN_NETBEANS_GRUPO# a su vez dentro de esta última crea 2 carpetas, una con el nombre de “aplicativo” y otra con el nombre de “documentación”.</a:t>
            </a:r>
            <a:endParaRPr lang="es-ES" dirty="0"/>
          </a:p>
        </p:txBody>
      </p:sp>
      <p:sp>
        <p:nvSpPr>
          <p:cNvPr id="20" name="CuadroTexto 19">
            <a:extLst>
              <a:ext uri="{FF2B5EF4-FFF2-40B4-BE49-F238E27FC236}">
                <a16:creationId xmlns:a16="http://schemas.microsoft.com/office/drawing/2014/main" id="{63D2310E-26B1-4889-8EDE-811C71ECE2B7}"/>
              </a:ext>
            </a:extLst>
          </p:cNvPr>
          <p:cNvSpPr txBox="1"/>
          <p:nvPr/>
        </p:nvSpPr>
        <p:spPr>
          <a:xfrm>
            <a:off x="11735133" y="6457890"/>
            <a:ext cx="456867" cy="400110"/>
          </a:xfrm>
          <a:prstGeom prst="rect">
            <a:avLst/>
          </a:prstGeom>
          <a:noFill/>
        </p:spPr>
        <p:txBody>
          <a:bodyPr wrap="square" rtlCol="0">
            <a:spAutoFit/>
          </a:bodyPr>
          <a:lstStyle/>
          <a:p>
            <a:r>
              <a:rPr lang="es-EC" sz="2000" dirty="0"/>
              <a:t>26</a:t>
            </a:r>
          </a:p>
        </p:txBody>
      </p:sp>
    </p:spTree>
    <p:extLst>
      <p:ext uri="{BB962C8B-B14F-4D97-AF65-F5344CB8AC3E}">
        <p14:creationId xmlns:p14="http://schemas.microsoft.com/office/powerpoint/2010/main" val="4174385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29389" y="774346"/>
            <a:ext cx="8597731" cy="1013800"/>
          </a:xfrm>
        </p:spPr>
        <p:txBody>
          <a:bodyPr>
            <a:noAutofit/>
          </a:bodyPr>
          <a:lstStyle/>
          <a:p>
            <a:r>
              <a:rPr lang="es-ES" sz="2400" dirty="0"/>
              <a:t>3.1 		</a:t>
            </a:r>
            <a:r>
              <a:rPr lang="es-EC" sz="2400" dirty="0"/>
              <a:t>CREACIÓN DEL PROYECTO</a:t>
            </a:r>
            <a:br>
              <a:rPr lang="es-ES" sz="2400" dirty="0"/>
            </a:br>
            <a:r>
              <a:rPr lang="es-ES" sz="2400" dirty="0"/>
              <a:t>3.1.1 	</a:t>
            </a:r>
            <a:r>
              <a:rPr lang="es-EC" sz="2400" dirty="0"/>
              <a:t>CREAR UNA APLICACIÓN LLAMADA 							LOGIN_NETBEANS_GRUPO#.</a:t>
            </a:r>
            <a:endParaRPr lang="es-ES" sz="2400"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59"/>
            <a:ext cx="3219931" cy="4334565"/>
          </a:xfrm>
        </p:spPr>
        <p:txBody>
          <a:bodyPr>
            <a:normAutofit/>
          </a:bodyPr>
          <a:lstStyle/>
          <a:p>
            <a:pPr marL="305435" indent="-305435" algn="just">
              <a:lnSpc>
                <a:spcPct val="115000"/>
              </a:lnSpc>
              <a:spcAft>
                <a:spcPts val="1000"/>
              </a:spcAft>
            </a:pPr>
            <a:r>
              <a:rPr lang="es-EC" dirty="0"/>
              <a:t>Una vez haya creado las carpetas abra apache </a:t>
            </a:r>
            <a:r>
              <a:rPr lang="es-EC" dirty="0" err="1"/>
              <a:t>netbeans</a:t>
            </a:r>
            <a:r>
              <a:rPr lang="es-EC" dirty="0"/>
              <a:t> y seleccionar crear nuevo proyecto, en el tipo de aplicación busca Aplicación web</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pic>
        <p:nvPicPr>
          <p:cNvPr id="4" name="Imagen 3">
            <a:extLst>
              <a:ext uri="{FF2B5EF4-FFF2-40B4-BE49-F238E27FC236}">
                <a16:creationId xmlns:a16="http://schemas.microsoft.com/office/drawing/2014/main" id="{AB2CC944-6DFD-45E1-EB2C-19369CBE2B04}"/>
              </a:ext>
            </a:extLst>
          </p:cNvPr>
          <p:cNvPicPr>
            <a:picLocks noChangeAspect="1"/>
          </p:cNvPicPr>
          <p:nvPr/>
        </p:nvPicPr>
        <p:blipFill>
          <a:blip r:embed="rId2"/>
          <a:stretch>
            <a:fillRect/>
          </a:stretch>
        </p:blipFill>
        <p:spPr>
          <a:xfrm>
            <a:off x="3766359" y="2226895"/>
            <a:ext cx="5173980" cy="3583305"/>
          </a:xfrm>
          <a:prstGeom prst="rect">
            <a:avLst/>
          </a:prstGeom>
          <a:ln w="88900" cap="sq" cmpd="thickThin">
            <a:solidFill>
              <a:srgbClr val="000000"/>
            </a:solidFill>
            <a:prstDash val="solid"/>
            <a:miter lim="800000"/>
          </a:ln>
          <a:effectLst>
            <a:innerShdw blurRad="76200">
              <a:srgbClr val="000000"/>
            </a:innerShdw>
          </a:effectLst>
        </p:spPr>
      </p:pic>
      <p:grpSp>
        <p:nvGrpSpPr>
          <p:cNvPr id="5" name="Grupo 4">
            <a:extLst>
              <a:ext uri="{FF2B5EF4-FFF2-40B4-BE49-F238E27FC236}">
                <a16:creationId xmlns:a16="http://schemas.microsoft.com/office/drawing/2014/main" id="{B7777BFE-EB17-7E7C-0DF1-A9CD06EB2C19}"/>
              </a:ext>
            </a:extLst>
          </p:cNvPr>
          <p:cNvGrpSpPr/>
          <p:nvPr/>
        </p:nvGrpSpPr>
        <p:grpSpPr>
          <a:xfrm>
            <a:off x="9127861" y="0"/>
            <a:ext cx="3064879" cy="6863088"/>
            <a:chOff x="9127861" y="0"/>
            <a:chExt cx="3064879" cy="6863088"/>
          </a:xfrm>
        </p:grpSpPr>
        <p:sp>
          <p:nvSpPr>
            <p:cNvPr id="6" name="Marcador de contenido 2">
              <a:extLst>
                <a:ext uri="{FF2B5EF4-FFF2-40B4-BE49-F238E27FC236}">
                  <a16:creationId xmlns:a16="http://schemas.microsoft.com/office/drawing/2014/main" id="{FB1778FA-DA5A-5C00-3290-C63B533760EB}"/>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b="1" dirty="0">
                  <a:solidFill>
                    <a:srgbClr val="FFFF00"/>
                  </a:solidFill>
                </a:rPr>
                <a:t>3.1	</a:t>
              </a:r>
              <a:r>
                <a:rPr lang="es-EC" sz="900" b="1" dirty="0">
                  <a:solidFill>
                    <a:srgbClr val="FFFF00"/>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7" name="CuadroTexto 6">
              <a:extLst>
                <a:ext uri="{FF2B5EF4-FFF2-40B4-BE49-F238E27FC236}">
                  <a16:creationId xmlns:a16="http://schemas.microsoft.com/office/drawing/2014/main" id="{FE993AC3-29C0-964E-6B39-F522C681F301}"/>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27</a:t>
              </a:r>
            </a:p>
          </p:txBody>
        </p:sp>
      </p:grpSp>
    </p:spTree>
    <p:extLst>
      <p:ext uri="{BB962C8B-B14F-4D97-AF65-F5344CB8AC3E}">
        <p14:creationId xmlns:p14="http://schemas.microsoft.com/office/powerpoint/2010/main" val="3068641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lnSpcReduction="10000"/>
          </a:bodyPr>
          <a:lstStyle/>
          <a:p>
            <a:pPr marL="305435" indent="-305435" algn="just"/>
            <a:r>
              <a:rPr lang="es-EC" dirty="0">
                <a:solidFill>
                  <a:schemeClr val="bg1"/>
                </a:solidFill>
              </a:rPr>
              <a:t>Le da el siguiente nombre NETBEANS_LOGIN_GRUPO#, y en la opción que dice localización del proyecto presiona buscar y selecciona la carpeta “aplicativo” que fue creada con anterioridad.</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17</a:t>
            </a:r>
          </a:p>
        </p:txBody>
      </p:sp>
      <p:pic>
        <p:nvPicPr>
          <p:cNvPr id="4" name="Imagen 3">
            <a:extLst>
              <a:ext uri="{FF2B5EF4-FFF2-40B4-BE49-F238E27FC236}">
                <a16:creationId xmlns:a16="http://schemas.microsoft.com/office/drawing/2014/main" id="{D7E893FD-CB0C-FD0F-68C9-C92C7D975A49}"/>
              </a:ext>
            </a:extLst>
          </p:cNvPr>
          <p:cNvPicPr>
            <a:picLocks noChangeAspect="1"/>
          </p:cNvPicPr>
          <p:nvPr/>
        </p:nvPicPr>
        <p:blipFill>
          <a:blip r:embed="rId2"/>
          <a:stretch>
            <a:fillRect/>
          </a:stretch>
        </p:blipFill>
        <p:spPr>
          <a:xfrm>
            <a:off x="1684437" y="2173888"/>
            <a:ext cx="5747520" cy="3891632"/>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4DBE3C39-23CF-603F-7B12-4E26A381F268}"/>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66A544CE-4E1E-0EE2-5C60-B9D98F2ECF75}"/>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b="1" dirty="0">
                  <a:solidFill>
                    <a:srgbClr val="FFFF00"/>
                  </a:solidFill>
                </a:rPr>
                <a:t>3.1	</a:t>
              </a:r>
              <a:r>
                <a:rPr lang="es-EC" sz="900" b="1" dirty="0">
                  <a:solidFill>
                    <a:srgbClr val="FFFF00"/>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E65D7B24-B4FD-3B1B-7A17-45CE8A5C3891}"/>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28</a:t>
              </a:r>
            </a:p>
          </p:txBody>
        </p:sp>
      </p:grpSp>
    </p:spTree>
    <p:extLst>
      <p:ext uri="{BB962C8B-B14F-4D97-AF65-F5344CB8AC3E}">
        <p14:creationId xmlns:p14="http://schemas.microsoft.com/office/powerpoint/2010/main" val="467610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a:bodyPr>
          <a:lstStyle/>
          <a:p>
            <a:pPr marL="305435" indent="-305435" algn="just"/>
            <a:r>
              <a:rPr lang="es-EC" dirty="0">
                <a:solidFill>
                  <a:schemeClr val="bg1"/>
                </a:solidFill>
                <a:ea typeface="+mn-lt"/>
                <a:cs typeface="+mn-lt"/>
              </a:rPr>
              <a:t>De clic en crear y Verifique que la estructura del proyecto se encuentre de la siguiente manera.</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17</a:t>
            </a:r>
          </a:p>
        </p:txBody>
      </p:sp>
      <p:pic>
        <p:nvPicPr>
          <p:cNvPr id="3" name="Imagen 2">
            <a:extLst>
              <a:ext uri="{FF2B5EF4-FFF2-40B4-BE49-F238E27FC236}">
                <a16:creationId xmlns:a16="http://schemas.microsoft.com/office/drawing/2014/main" id="{0814C998-81C6-3123-A4AE-2B4D4119EB64}"/>
              </a:ext>
            </a:extLst>
          </p:cNvPr>
          <p:cNvPicPr>
            <a:picLocks noChangeAspect="1"/>
          </p:cNvPicPr>
          <p:nvPr/>
        </p:nvPicPr>
        <p:blipFill>
          <a:blip r:embed="rId2"/>
          <a:stretch>
            <a:fillRect/>
          </a:stretch>
        </p:blipFill>
        <p:spPr>
          <a:xfrm>
            <a:off x="2717633" y="2497587"/>
            <a:ext cx="3847762" cy="2353177"/>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F1582837-881C-457F-1454-3E92BBB56A2C}"/>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3A39B7EB-C08B-B827-00C1-54FDC0BAA902}"/>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b="1" dirty="0">
                  <a:solidFill>
                    <a:srgbClr val="FFFF00"/>
                  </a:solidFill>
                </a:rPr>
                <a:t>3.1	</a:t>
              </a:r>
              <a:r>
                <a:rPr lang="es-EC" sz="900" b="1" dirty="0">
                  <a:solidFill>
                    <a:srgbClr val="FFFF00"/>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68F736DC-8122-EB69-88A3-84C264A05695}"/>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29</a:t>
              </a:r>
            </a:p>
          </p:txBody>
        </p:sp>
      </p:grpSp>
    </p:spTree>
    <p:extLst>
      <p:ext uri="{BB962C8B-B14F-4D97-AF65-F5344CB8AC3E}">
        <p14:creationId xmlns:p14="http://schemas.microsoft.com/office/powerpoint/2010/main" val="1358062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1	OBJETIVOS</a:t>
            </a:r>
          </a:p>
        </p:txBody>
      </p:sp>
      <p:graphicFrame>
        <p:nvGraphicFramePr>
          <p:cNvPr id="7" name="Marcador de contenido 2">
            <a:extLst>
              <a:ext uri="{FF2B5EF4-FFF2-40B4-BE49-F238E27FC236}">
                <a16:creationId xmlns:a16="http://schemas.microsoft.com/office/drawing/2014/main" id="{0AAFBEA0-C6C4-489E-AB02-CDD8B089AE87}"/>
              </a:ext>
            </a:extLst>
          </p:cNvPr>
          <p:cNvGraphicFramePr>
            <a:graphicFrameLocks noGrp="1"/>
          </p:cNvGraphicFramePr>
          <p:nvPr>
            <p:ph idx="1"/>
            <p:extLst>
              <p:ext uri="{D42A27DB-BD31-4B8C-83A1-F6EECF244321}">
                <p14:modId xmlns:p14="http://schemas.microsoft.com/office/powerpoint/2010/main" val="1607425965"/>
              </p:ext>
            </p:extLst>
          </p:nvPr>
        </p:nvGraphicFramePr>
        <p:xfrm>
          <a:off x="581192" y="2180496"/>
          <a:ext cx="826984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CuadroTexto 9">
            <a:extLst>
              <a:ext uri="{FF2B5EF4-FFF2-40B4-BE49-F238E27FC236}">
                <a16:creationId xmlns:a16="http://schemas.microsoft.com/office/drawing/2014/main" id="{E8C681FB-C837-4CC5-ACFB-328816DC701B}"/>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3</a:t>
            </a:r>
          </a:p>
        </p:txBody>
      </p:sp>
      <p:grpSp>
        <p:nvGrpSpPr>
          <p:cNvPr id="6" name="Grupo 5">
            <a:extLst>
              <a:ext uri="{FF2B5EF4-FFF2-40B4-BE49-F238E27FC236}">
                <a16:creationId xmlns:a16="http://schemas.microsoft.com/office/drawing/2014/main" id="{07545A32-0B1C-4876-BFC8-8E98B7D80BB2}"/>
              </a:ext>
            </a:extLst>
          </p:cNvPr>
          <p:cNvGrpSpPr/>
          <p:nvPr/>
        </p:nvGrpSpPr>
        <p:grpSpPr>
          <a:xfrm>
            <a:off x="9127861" y="0"/>
            <a:ext cx="3064879" cy="6863088"/>
            <a:chOff x="9127861" y="0"/>
            <a:chExt cx="3064879" cy="6863088"/>
          </a:xfrm>
        </p:grpSpPr>
        <p:sp>
          <p:nvSpPr>
            <p:cNvPr id="3" name="Marcador de contenido 2">
              <a:extLst>
                <a:ext uri="{FF2B5EF4-FFF2-40B4-BE49-F238E27FC236}">
                  <a16:creationId xmlns:a16="http://schemas.microsoft.com/office/drawing/2014/main" id="{FAF4BBEF-0E28-FF91-5BCD-20DAF02B2ECE}"/>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b="1" dirty="0">
                  <a:solidFill>
                    <a:srgbClr val="FFFF00"/>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5" name="CuadroTexto 4">
              <a:extLst>
                <a:ext uri="{FF2B5EF4-FFF2-40B4-BE49-F238E27FC236}">
                  <a16:creationId xmlns:a16="http://schemas.microsoft.com/office/drawing/2014/main" id="{3F2DEA40-3485-8E58-2320-E9BD080DCB0F}"/>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3</a:t>
              </a:r>
            </a:p>
          </p:txBody>
        </p:sp>
      </p:grpSp>
    </p:spTree>
    <p:extLst>
      <p:ext uri="{BB962C8B-B14F-4D97-AF65-F5344CB8AC3E}">
        <p14:creationId xmlns:p14="http://schemas.microsoft.com/office/powerpoint/2010/main" val="4206259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468608" y="528535"/>
            <a:ext cx="8432324" cy="1288691"/>
          </a:xfrm>
        </p:spPr>
        <p:txBody>
          <a:bodyPr>
            <a:normAutofit/>
          </a:bodyPr>
          <a:lstStyle/>
          <a:p>
            <a:r>
              <a:rPr lang="es-ES" dirty="0"/>
              <a:t>3.1.2	</a:t>
            </a:r>
            <a:r>
              <a:rPr lang="es-EC" dirty="0"/>
              <a:t>CREACIÓN DE ESTRUCTURA MVC DEL PROYECTO.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5"/>
            <a:ext cx="2493439" cy="4277395"/>
          </a:xfrm>
        </p:spPr>
        <p:txBody>
          <a:bodyPr>
            <a:normAutofit fontScale="85000" lnSpcReduction="10000"/>
          </a:bodyPr>
          <a:lstStyle/>
          <a:p>
            <a:r>
              <a:rPr lang="es-EC" dirty="0">
                <a:solidFill>
                  <a:schemeClr val="tx1"/>
                </a:solidFill>
              </a:rPr>
              <a:t>Para aplicar la estructura de MVC en un proyecto es necesario dividir los componentes en secciones que contengan archivos o elementos similares y que cumplen una función acorde a cada capa del modelo MVC, en este caso, para el proyecto se ha decidido agruparlos en paquetes. </a:t>
            </a:r>
          </a:p>
          <a:p>
            <a:r>
              <a:rPr lang="es-EC" dirty="0">
                <a:solidFill>
                  <a:schemeClr val="tx1"/>
                </a:solidFill>
              </a:rPr>
              <a:t>Para ello de clic derecho sobre </a:t>
            </a:r>
            <a:r>
              <a:rPr lang="es-EC" dirty="0" err="1">
                <a:solidFill>
                  <a:schemeClr val="tx1"/>
                </a:solidFill>
              </a:rPr>
              <a:t>Source</a:t>
            </a:r>
            <a:r>
              <a:rPr lang="es-EC" dirty="0">
                <a:solidFill>
                  <a:schemeClr val="tx1"/>
                </a:solidFill>
              </a:rPr>
              <a:t> </a:t>
            </a:r>
            <a:r>
              <a:rPr lang="es-EC" dirty="0" err="1">
                <a:solidFill>
                  <a:schemeClr val="tx1"/>
                </a:solidFill>
              </a:rPr>
              <a:t>Packeges</a:t>
            </a:r>
            <a:r>
              <a:rPr lang="es-EC" dirty="0">
                <a:solidFill>
                  <a:schemeClr val="tx1"/>
                </a:solidFill>
              </a:rPr>
              <a:t>, selecciona agregar y elije nuevo paquete</a:t>
            </a:r>
          </a:p>
        </p:txBody>
      </p:sp>
      <p:sp>
        <p:nvSpPr>
          <p:cNvPr id="9" name="CuadroTexto 8">
            <a:extLst>
              <a:ext uri="{FF2B5EF4-FFF2-40B4-BE49-F238E27FC236}">
                <a16:creationId xmlns:a16="http://schemas.microsoft.com/office/drawing/2014/main" id="{C09A62F3-0504-4D17-9656-5FC748800A81}"/>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8</a:t>
            </a:r>
          </a:p>
        </p:txBody>
      </p:sp>
      <p:sp>
        <p:nvSpPr>
          <p:cNvPr id="12" name="CuadroTexto 11">
            <a:extLst>
              <a:ext uri="{FF2B5EF4-FFF2-40B4-BE49-F238E27FC236}">
                <a16:creationId xmlns:a16="http://schemas.microsoft.com/office/drawing/2014/main" id="{AA0FE1EE-437B-F9FE-E6D6-8504679FFC8C}"/>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11</a:t>
            </a:r>
          </a:p>
        </p:txBody>
      </p:sp>
      <p:pic>
        <p:nvPicPr>
          <p:cNvPr id="7" name="Imagen 6">
            <a:extLst>
              <a:ext uri="{FF2B5EF4-FFF2-40B4-BE49-F238E27FC236}">
                <a16:creationId xmlns:a16="http://schemas.microsoft.com/office/drawing/2014/main" id="{167BA83C-8BC5-20D1-97F6-5C8E39F5E35A}"/>
              </a:ext>
            </a:extLst>
          </p:cNvPr>
          <p:cNvPicPr>
            <a:picLocks noChangeAspect="1"/>
          </p:cNvPicPr>
          <p:nvPr/>
        </p:nvPicPr>
        <p:blipFill>
          <a:blip r:embed="rId2"/>
          <a:stretch>
            <a:fillRect/>
          </a:stretch>
        </p:blipFill>
        <p:spPr>
          <a:xfrm>
            <a:off x="4684770" y="2372226"/>
            <a:ext cx="3667125" cy="3581400"/>
          </a:xfrm>
          <a:prstGeom prst="rect">
            <a:avLst/>
          </a:prstGeom>
          <a:ln w="88900" cap="sq" cmpd="thickThin">
            <a:solidFill>
              <a:srgbClr val="000000"/>
            </a:solidFill>
            <a:prstDash val="solid"/>
            <a:miter lim="800000"/>
          </a:ln>
          <a:effectLst>
            <a:innerShdw blurRad="76200">
              <a:srgbClr val="000000"/>
            </a:innerShdw>
          </a:effectLst>
        </p:spPr>
      </p:pic>
      <p:grpSp>
        <p:nvGrpSpPr>
          <p:cNvPr id="14" name="Grupo 13">
            <a:extLst>
              <a:ext uri="{FF2B5EF4-FFF2-40B4-BE49-F238E27FC236}">
                <a16:creationId xmlns:a16="http://schemas.microsoft.com/office/drawing/2014/main" id="{7669E6DD-A500-0E90-D9AE-8210D5100553}"/>
              </a:ext>
            </a:extLst>
          </p:cNvPr>
          <p:cNvGrpSpPr/>
          <p:nvPr/>
        </p:nvGrpSpPr>
        <p:grpSpPr>
          <a:xfrm>
            <a:off x="9127861" y="0"/>
            <a:ext cx="3064879" cy="6863088"/>
            <a:chOff x="9127861" y="0"/>
            <a:chExt cx="3064879" cy="6863088"/>
          </a:xfrm>
        </p:grpSpPr>
        <p:sp>
          <p:nvSpPr>
            <p:cNvPr id="15" name="Marcador de contenido 2">
              <a:extLst>
                <a:ext uri="{FF2B5EF4-FFF2-40B4-BE49-F238E27FC236}">
                  <a16:creationId xmlns:a16="http://schemas.microsoft.com/office/drawing/2014/main" id="{807DF119-AB85-F259-1D45-78E6DECB920E}"/>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b="1" dirty="0">
                  <a:solidFill>
                    <a:srgbClr val="FFFF00"/>
                  </a:solidFill>
                </a:rPr>
                <a:t>3.1	</a:t>
              </a:r>
              <a:r>
                <a:rPr lang="es-EC" sz="900" b="1" dirty="0">
                  <a:solidFill>
                    <a:srgbClr val="FFFF00"/>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6" name="CuadroTexto 15">
              <a:extLst>
                <a:ext uri="{FF2B5EF4-FFF2-40B4-BE49-F238E27FC236}">
                  <a16:creationId xmlns:a16="http://schemas.microsoft.com/office/drawing/2014/main" id="{36167826-9060-708F-841B-316DF986D8AA}"/>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30</a:t>
              </a:r>
            </a:p>
          </p:txBody>
        </p:sp>
      </p:grpSp>
    </p:spTree>
    <p:extLst>
      <p:ext uri="{BB962C8B-B14F-4D97-AF65-F5344CB8AC3E}">
        <p14:creationId xmlns:p14="http://schemas.microsoft.com/office/powerpoint/2010/main" val="2119092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fontScale="85000" lnSpcReduction="20000"/>
          </a:bodyPr>
          <a:lstStyle/>
          <a:p>
            <a:pPr marL="305435" indent="-305435" algn="just"/>
            <a:r>
              <a:rPr lang="es-EC" dirty="0">
                <a:solidFill>
                  <a:schemeClr val="bg1"/>
                </a:solidFill>
                <a:ea typeface="+mn-lt"/>
                <a:cs typeface="+mn-lt"/>
              </a:rPr>
              <a:t>Deberá crear 2 paquetes, con los nombres: modelo y controlador, no se creará un paquete vista debido a que en aplicaciones web la vista son las páginas web que suelen encontrarse en la carpeta web Pages. De preferencia nombre a las carpetas con la primera letra en mayúscula. Al final la estructura resultante deberá ser la siguiente.</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17</a:t>
            </a:r>
          </a:p>
        </p:txBody>
      </p:sp>
      <p:pic>
        <p:nvPicPr>
          <p:cNvPr id="2" name="Imagen 1">
            <a:extLst>
              <a:ext uri="{FF2B5EF4-FFF2-40B4-BE49-F238E27FC236}">
                <a16:creationId xmlns:a16="http://schemas.microsoft.com/office/drawing/2014/main" id="{289A038F-63D8-DA2A-65B1-E146A2CF233A}"/>
              </a:ext>
            </a:extLst>
          </p:cNvPr>
          <p:cNvPicPr>
            <a:picLocks noChangeAspect="1"/>
          </p:cNvPicPr>
          <p:nvPr/>
        </p:nvPicPr>
        <p:blipFill>
          <a:blip r:embed="rId2"/>
          <a:stretch>
            <a:fillRect/>
          </a:stretch>
        </p:blipFill>
        <p:spPr>
          <a:xfrm>
            <a:off x="3107405" y="2490286"/>
            <a:ext cx="3551183" cy="2755482"/>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78313A3A-2DEE-F4E8-16D0-641E7E1E8822}"/>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3AB0173B-925C-9B89-ED8A-DD73102A1128}"/>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b="1" dirty="0">
                  <a:solidFill>
                    <a:srgbClr val="FFFF00"/>
                  </a:solidFill>
                </a:rPr>
                <a:t>3.1	</a:t>
              </a:r>
              <a:r>
                <a:rPr lang="es-EC" sz="900" b="1" dirty="0">
                  <a:solidFill>
                    <a:srgbClr val="FFFF00"/>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B10F06D5-1A2E-5BBC-4C58-F39B0FDF55D8}"/>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31</a:t>
              </a:r>
            </a:p>
          </p:txBody>
        </p:sp>
      </p:grpSp>
    </p:spTree>
    <p:extLst>
      <p:ext uri="{BB962C8B-B14F-4D97-AF65-F5344CB8AC3E}">
        <p14:creationId xmlns:p14="http://schemas.microsoft.com/office/powerpoint/2010/main" val="40874601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468608" y="528535"/>
            <a:ext cx="8432324" cy="1288691"/>
          </a:xfrm>
        </p:spPr>
        <p:txBody>
          <a:bodyPr>
            <a:normAutofit/>
          </a:bodyPr>
          <a:lstStyle/>
          <a:p>
            <a:r>
              <a:rPr lang="es-ES" dirty="0"/>
              <a:t>3.1.3	</a:t>
            </a:r>
            <a:r>
              <a:rPr lang="es-EC" dirty="0"/>
              <a:t>IMPORTACIÓN DE BIBLIOTECAS NECESARIAS</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5"/>
            <a:ext cx="3064879" cy="4277395"/>
          </a:xfrm>
        </p:spPr>
        <p:txBody>
          <a:bodyPr>
            <a:normAutofit/>
          </a:bodyPr>
          <a:lstStyle/>
          <a:p>
            <a:r>
              <a:rPr lang="es-EC" dirty="0">
                <a:solidFill>
                  <a:schemeClr val="tx1"/>
                </a:solidFill>
              </a:rPr>
              <a:t>Como se indicó anteriormente para la conexión a la base de datos en este caso se deberá constar de 3 librerías las cuales permitirán poder conectar nuestra aplicación con otras bases de datos. Para ello debe dar clic sobre la carpeta librerías, y seleccionar la opción añadir JAR.</a:t>
            </a:r>
          </a:p>
        </p:txBody>
      </p:sp>
      <p:sp>
        <p:nvSpPr>
          <p:cNvPr id="9" name="CuadroTexto 8">
            <a:extLst>
              <a:ext uri="{FF2B5EF4-FFF2-40B4-BE49-F238E27FC236}">
                <a16:creationId xmlns:a16="http://schemas.microsoft.com/office/drawing/2014/main" id="{C09A62F3-0504-4D17-9656-5FC748800A81}"/>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8</a:t>
            </a:r>
          </a:p>
        </p:txBody>
      </p:sp>
      <p:sp>
        <p:nvSpPr>
          <p:cNvPr id="12" name="CuadroTexto 11">
            <a:extLst>
              <a:ext uri="{FF2B5EF4-FFF2-40B4-BE49-F238E27FC236}">
                <a16:creationId xmlns:a16="http://schemas.microsoft.com/office/drawing/2014/main" id="{AA0FE1EE-437B-F9FE-E6D6-8504679FFC8C}"/>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11</a:t>
            </a:r>
          </a:p>
        </p:txBody>
      </p:sp>
      <p:pic>
        <p:nvPicPr>
          <p:cNvPr id="8" name="Imagen 7">
            <a:extLst>
              <a:ext uri="{FF2B5EF4-FFF2-40B4-BE49-F238E27FC236}">
                <a16:creationId xmlns:a16="http://schemas.microsoft.com/office/drawing/2014/main" id="{B8DFC905-72B2-D397-5C96-5E6FA02C2BC4}"/>
              </a:ext>
            </a:extLst>
          </p:cNvPr>
          <p:cNvPicPr>
            <a:picLocks noChangeAspect="1"/>
          </p:cNvPicPr>
          <p:nvPr/>
        </p:nvPicPr>
        <p:blipFill>
          <a:blip r:embed="rId2"/>
          <a:stretch>
            <a:fillRect/>
          </a:stretch>
        </p:blipFill>
        <p:spPr>
          <a:xfrm>
            <a:off x="4643437" y="3071607"/>
            <a:ext cx="3902493" cy="2125613"/>
          </a:xfrm>
          <a:prstGeom prst="rect">
            <a:avLst/>
          </a:prstGeom>
          <a:ln w="88900" cap="sq" cmpd="thickThin">
            <a:solidFill>
              <a:srgbClr val="000000"/>
            </a:solidFill>
            <a:prstDash val="solid"/>
            <a:miter lim="800000"/>
          </a:ln>
          <a:effectLst>
            <a:innerShdw blurRad="76200">
              <a:srgbClr val="000000"/>
            </a:innerShdw>
          </a:effectLst>
        </p:spPr>
      </p:pic>
      <p:grpSp>
        <p:nvGrpSpPr>
          <p:cNvPr id="14" name="Grupo 13">
            <a:extLst>
              <a:ext uri="{FF2B5EF4-FFF2-40B4-BE49-F238E27FC236}">
                <a16:creationId xmlns:a16="http://schemas.microsoft.com/office/drawing/2014/main" id="{D7032DE1-9DCB-743B-96F2-264A83E73153}"/>
              </a:ext>
            </a:extLst>
          </p:cNvPr>
          <p:cNvGrpSpPr/>
          <p:nvPr/>
        </p:nvGrpSpPr>
        <p:grpSpPr>
          <a:xfrm>
            <a:off x="9127861" y="0"/>
            <a:ext cx="3064879" cy="6863088"/>
            <a:chOff x="9127861" y="0"/>
            <a:chExt cx="3064879" cy="6863088"/>
          </a:xfrm>
        </p:grpSpPr>
        <p:sp>
          <p:nvSpPr>
            <p:cNvPr id="15" name="Marcador de contenido 2">
              <a:extLst>
                <a:ext uri="{FF2B5EF4-FFF2-40B4-BE49-F238E27FC236}">
                  <a16:creationId xmlns:a16="http://schemas.microsoft.com/office/drawing/2014/main" id="{26742B3B-4453-762E-978D-8FD4F6596FA4}"/>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b="1" dirty="0">
                  <a:solidFill>
                    <a:srgbClr val="FFFF00"/>
                  </a:solidFill>
                </a:rPr>
                <a:t>3.1	</a:t>
              </a:r>
              <a:r>
                <a:rPr lang="es-EC" sz="900" b="1" dirty="0">
                  <a:solidFill>
                    <a:srgbClr val="FFFF00"/>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6" name="CuadroTexto 15">
              <a:extLst>
                <a:ext uri="{FF2B5EF4-FFF2-40B4-BE49-F238E27FC236}">
                  <a16:creationId xmlns:a16="http://schemas.microsoft.com/office/drawing/2014/main" id="{B20CB4BC-564F-C5BB-C6C4-4DA70D0077B2}"/>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32</a:t>
              </a:r>
            </a:p>
          </p:txBody>
        </p:sp>
      </p:grpSp>
    </p:spTree>
    <p:extLst>
      <p:ext uri="{BB962C8B-B14F-4D97-AF65-F5344CB8AC3E}">
        <p14:creationId xmlns:p14="http://schemas.microsoft.com/office/powerpoint/2010/main" val="3703262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a:bodyPr>
          <a:lstStyle/>
          <a:p>
            <a:pPr marL="305435" indent="-305435" algn="just"/>
            <a:r>
              <a:rPr lang="es-EC" dirty="0">
                <a:solidFill>
                  <a:schemeClr val="bg1"/>
                </a:solidFill>
                <a:ea typeface="+mn-lt"/>
                <a:cs typeface="+mn-lt"/>
              </a:rPr>
              <a:t>Busca los archivos JAR de la siguiente figura, se seleccionan los tres y se importan.</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17</a:t>
            </a:r>
          </a:p>
        </p:txBody>
      </p:sp>
      <p:pic>
        <p:nvPicPr>
          <p:cNvPr id="3" name="Imagen 2" descr="Interfaz de usuario gráfica, Texto, Aplicación&#10;&#10;Descripción generada automáticamente">
            <a:extLst>
              <a:ext uri="{FF2B5EF4-FFF2-40B4-BE49-F238E27FC236}">
                <a16:creationId xmlns:a16="http://schemas.microsoft.com/office/drawing/2014/main" id="{CC9AC605-939C-9675-5B4C-B9DB149FDCB8}"/>
              </a:ext>
            </a:extLst>
          </p:cNvPr>
          <p:cNvPicPr>
            <a:picLocks noChangeAspect="1"/>
          </p:cNvPicPr>
          <p:nvPr/>
        </p:nvPicPr>
        <p:blipFill>
          <a:blip r:embed="rId2"/>
          <a:stretch>
            <a:fillRect/>
          </a:stretch>
        </p:blipFill>
        <p:spPr>
          <a:xfrm>
            <a:off x="2279733" y="2820904"/>
            <a:ext cx="5470720" cy="1775160"/>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8D8E51A8-1888-7643-0321-672FD8CD41FE}"/>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68C91A78-3DC5-5641-84BA-33C449280FAB}"/>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b="1" dirty="0">
                  <a:solidFill>
                    <a:srgbClr val="FFFF00"/>
                  </a:solidFill>
                </a:rPr>
                <a:t>3.1	</a:t>
              </a:r>
              <a:r>
                <a:rPr lang="es-EC" sz="900" b="1" dirty="0">
                  <a:solidFill>
                    <a:srgbClr val="FFFF00"/>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8768B0F0-7AD0-BEF7-D86C-F2A8D2B0AC87}"/>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33</a:t>
              </a:r>
            </a:p>
          </p:txBody>
        </p:sp>
      </p:grpSp>
    </p:spTree>
    <p:extLst>
      <p:ext uri="{BB962C8B-B14F-4D97-AF65-F5344CB8AC3E}">
        <p14:creationId xmlns:p14="http://schemas.microsoft.com/office/powerpoint/2010/main" val="3932680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468608" y="528535"/>
            <a:ext cx="8432324" cy="1288691"/>
          </a:xfrm>
        </p:spPr>
        <p:txBody>
          <a:bodyPr>
            <a:normAutofit/>
          </a:bodyPr>
          <a:lstStyle/>
          <a:p>
            <a:r>
              <a:rPr lang="es-ES" dirty="0"/>
              <a:t>3.1.4	</a:t>
            </a:r>
            <a:r>
              <a:rPr lang="es-EC" dirty="0"/>
              <a:t>CONEXIÓN CON LA BASE DE DATOS.</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5"/>
            <a:ext cx="3064879" cy="4277395"/>
          </a:xfrm>
        </p:spPr>
        <p:txBody>
          <a:bodyPr>
            <a:normAutofit/>
          </a:bodyPr>
          <a:lstStyle/>
          <a:p>
            <a:r>
              <a:rPr lang="es-EC" dirty="0">
                <a:solidFill>
                  <a:schemeClr val="tx1"/>
                </a:solidFill>
              </a:rPr>
              <a:t>Para realizar la conexión a la base de datos se debe dirigir a la pestaña </a:t>
            </a:r>
            <a:r>
              <a:rPr lang="es-EC" dirty="0" err="1">
                <a:solidFill>
                  <a:schemeClr val="tx1"/>
                </a:solidFill>
              </a:rPr>
              <a:t>Services</a:t>
            </a:r>
            <a:r>
              <a:rPr lang="es-EC" dirty="0">
                <a:solidFill>
                  <a:schemeClr val="tx1"/>
                </a:solidFill>
              </a:rPr>
              <a:t> donde se debe seleccionar New </a:t>
            </a:r>
            <a:r>
              <a:rPr lang="es-EC" dirty="0" err="1">
                <a:solidFill>
                  <a:schemeClr val="tx1"/>
                </a:solidFill>
              </a:rPr>
              <a:t>Connection</a:t>
            </a:r>
            <a:r>
              <a:rPr lang="es-EC" dirty="0">
                <a:solidFill>
                  <a:schemeClr val="tx1"/>
                </a:solidFill>
              </a:rPr>
              <a:t>. </a:t>
            </a:r>
          </a:p>
        </p:txBody>
      </p:sp>
      <p:sp>
        <p:nvSpPr>
          <p:cNvPr id="9" name="CuadroTexto 8">
            <a:extLst>
              <a:ext uri="{FF2B5EF4-FFF2-40B4-BE49-F238E27FC236}">
                <a16:creationId xmlns:a16="http://schemas.microsoft.com/office/drawing/2014/main" id="{C09A62F3-0504-4D17-9656-5FC748800A81}"/>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8</a:t>
            </a:r>
          </a:p>
        </p:txBody>
      </p:sp>
      <p:sp>
        <p:nvSpPr>
          <p:cNvPr id="12" name="CuadroTexto 11">
            <a:extLst>
              <a:ext uri="{FF2B5EF4-FFF2-40B4-BE49-F238E27FC236}">
                <a16:creationId xmlns:a16="http://schemas.microsoft.com/office/drawing/2014/main" id="{AA0FE1EE-437B-F9FE-E6D6-8504679FFC8C}"/>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11</a:t>
            </a:r>
          </a:p>
        </p:txBody>
      </p:sp>
      <p:pic>
        <p:nvPicPr>
          <p:cNvPr id="7" name="Imagen 6" descr="Interfaz de usuario gráfica, Aplicación&#10;&#10;Descripción generada automáticamente">
            <a:extLst>
              <a:ext uri="{FF2B5EF4-FFF2-40B4-BE49-F238E27FC236}">
                <a16:creationId xmlns:a16="http://schemas.microsoft.com/office/drawing/2014/main" id="{D0B2ECFA-3B1C-2BC2-B153-22DAC95A5D36}"/>
              </a:ext>
            </a:extLst>
          </p:cNvPr>
          <p:cNvPicPr>
            <a:picLocks noChangeAspect="1"/>
          </p:cNvPicPr>
          <p:nvPr/>
        </p:nvPicPr>
        <p:blipFill>
          <a:blip r:embed="rId2"/>
          <a:stretch>
            <a:fillRect/>
          </a:stretch>
        </p:blipFill>
        <p:spPr>
          <a:xfrm>
            <a:off x="4230604" y="3087101"/>
            <a:ext cx="4481062" cy="1677403"/>
          </a:xfrm>
          <a:prstGeom prst="rect">
            <a:avLst/>
          </a:prstGeom>
          <a:ln w="88900" cap="sq" cmpd="thickThin">
            <a:solidFill>
              <a:srgbClr val="000000"/>
            </a:solidFill>
            <a:prstDash val="solid"/>
            <a:miter lim="800000"/>
          </a:ln>
          <a:effectLst>
            <a:innerShdw blurRad="76200">
              <a:srgbClr val="000000"/>
            </a:innerShdw>
          </a:effectLst>
        </p:spPr>
      </p:pic>
      <p:grpSp>
        <p:nvGrpSpPr>
          <p:cNvPr id="14" name="Grupo 13">
            <a:extLst>
              <a:ext uri="{FF2B5EF4-FFF2-40B4-BE49-F238E27FC236}">
                <a16:creationId xmlns:a16="http://schemas.microsoft.com/office/drawing/2014/main" id="{709B0B0C-38C8-2C06-E657-6A5FD2932FB7}"/>
              </a:ext>
            </a:extLst>
          </p:cNvPr>
          <p:cNvGrpSpPr/>
          <p:nvPr/>
        </p:nvGrpSpPr>
        <p:grpSpPr>
          <a:xfrm>
            <a:off x="9127861" y="0"/>
            <a:ext cx="3064879" cy="6863088"/>
            <a:chOff x="9127861" y="0"/>
            <a:chExt cx="3064879" cy="6863088"/>
          </a:xfrm>
        </p:grpSpPr>
        <p:sp>
          <p:nvSpPr>
            <p:cNvPr id="15" name="Marcador de contenido 2">
              <a:extLst>
                <a:ext uri="{FF2B5EF4-FFF2-40B4-BE49-F238E27FC236}">
                  <a16:creationId xmlns:a16="http://schemas.microsoft.com/office/drawing/2014/main" id="{7E9E8FDC-3A86-A066-2383-A19A28DEE8A2}"/>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b="1" dirty="0">
                  <a:solidFill>
                    <a:srgbClr val="FFFF00"/>
                  </a:solidFill>
                </a:rPr>
                <a:t>3.1	</a:t>
              </a:r>
              <a:r>
                <a:rPr lang="es-EC" sz="900" b="1" dirty="0">
                  <a:solidFill>
                    <a:srgbClr val="FFFF00"/>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6" name="CuadroTexto 15">
              <a:extLst>
                <a:ext uri="{FF2B5EF4-FFF2-40B4-BE49-F238E27FC236}">
                  <a16:creationId xmlns:a16="http://schemas.microsoft.com/office/drawing/2014/main" id="{19C71627-2BB6-7B1A-66F0-4D081177C047}"/>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34</a:t>
              </a:r>
            </a:p>
          </p:txBody>
        </p:sp>
      </p:grpSp>
    </p:spTree>
    <p:extLst>
      <p:ext uri="{BB962C8B-B14F-4D97-AF65-F5344CB8AC3E}">
        <p14:creationId xmlns:p14="http://schemas.microsoft.com/office/powerpoint/2010/main" val="3238680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a:bodyPr>
          <a:lstStyle/>
          <a:p>
            <a:pPr marL="305435" indent="-305435" algn="just"/>
            <a:r>
              <a:rPr lang="es-EC" dirty="0">
                <a:solidFill>
                  <a:schemeClr val="bg1"/>
                </a:solidFill>
                <a:ea typeface="+mn-lt"/>
                <a:cs typeface="+mn-lt"/>
              </a:rPr>
              <a:t>Selecciona el driver de Payara que aparece y presiona siguiente.</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17</a:t>
            </a: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4E1E920D-0C3B-5551-0D50-1769C27D762E}"/>
              </a:ext>
            </a:extLst>
          </p:cNvPr>
          <p:cNvPicPr>
            <a:picLocks noChangeAspect="1"/>
          </p:cNvPicPr>
          <p:nvPr/>
        </p:nvPicPr>
        <p:blipFill>
          <a:blip r:embed="rId2"/>
          <a:stretch>
            <a:fillRect/>
          </a:stretch>
        </p:blipFill>
        <p:spPr>
          <a:xfrm>
            <a:off x="2313258" y="2149391"/>
            <a:ext cx="5270410" cy="3916129"/>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54822372-97E6-0286-FA6B-0AD6DB12C7DF}"/>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E6DF5B34-3DDA-7EEC-F6EB-6FBC2CBCC7F6}"/>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b="1" dirty="0">
                  <a:solidFill>
                    <a:srgbClr val="FFFF00"/>
                  </a:solidFill>
                </a:rPr>
                <a:t>3.1	</a:t>
              </a:r>
              <a:r>
                <a:rPr lang="es-EC" sz="900" b="1" dirty="0">
                  <a:solidFill>
                    <a:srgbClr val="FFFF00"/>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3D39FFB2-21F5-9663-8075-C54C8F7552A5}"/>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35</a:t>
              </a:r>
            </a:p>
          </p:txBody>
        </p:sp>
      </p:grpSp>
    </p:spTree>
    <p:extLst>
      <p:ext uri="{BB962C8B-B14F-4D97-AF65-F5344CB8AC3E}">
        <p14:creationId xmlns:p14="http://schemas.microsoft.com/office/powerpoint/2010/main" val="263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lnSpcReduction="10000"/>
          </a:bodyPr>
          <a:lstStyle/>
          <a:p>
            <a:pPr marL="305435" indent="-305435" algn="just"/>
            <a:r>
              <a:rPr lang="es-EC" dirty="0">
                <a:solidFill>
                  <a:schemeClr val="bg1"/>
                </a:solidFill>
                <a:ea typeface="+mn-lt"/>
                <a:cs typeface="+mn-lt"/>
              </a:rPr>
              <a:t>Luego se debe completar los campos con la información de la base de datos, como su nombre, el usuario, la contraseña, el puerto, etc. En este caso se tuvo que añadir a la URL “?</a:t>
            </a:r>
            <a:r>
              <a:rPr lang="es-EC" dirty="0" err="1">
                <a:solidFill>
                  <a:schemeClr val="bg1"/>
                </a:solidFill>
                <a:ea typeface="+mn-lt"/>
                <a:cs typeface="+mn-lt"/>
              </a:rPr>
              <a:t>serverTimezone</a:t>
            </a:r>
            <a:r>
              <a:rPr lang="es-EC" dirty="0">
                <a:solidFill>
                  <a:schemeClr val="bg1"/>
                </a:solidFill>
                <a:ea typeface="+mn-lt"/>
                <a:cs typeface="+mn-lt"/>
              </a:rPr>
              <a:t>=UTC” para poder conectarla</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17</a:t>
            </a:r>
          </a:p>
        </p:txBody>
      </p:sp>
      <p:pic>
        <p:nvPicPr>
          <p:cNvPr id="3" name="Imagen 2" descr="Interfaz de usuario gráfica, Texto, Aplicación, Correo electrónico&#10;&#10;Descripción generada automáticamente">
            <a:extLst>
              <a:ext uri="{FF2B5EF4-FFF2-40B4-BE49-F238E27FC236}">
                <a16:creationId xmlns:a16="http://schemas.microsoft.com/office/drawing/2014/main" id="{36135B48-0ADC-B69F-2957-06F2D1837A66}"/>
              </a:ext>
            </a:extLst>
          </p:cNvPr>
          <p:cNvPicPr>
            <a:picLocks noChangeAspect="1"/>
          </p:cNvPicPr>
          <p:nvPr/>
        </p:nvPicPr>
        <p:blipFill>
          <a:blip r:embed="rId2"/>
          <a:stretch>
            <a:fillRect/>
          </a:stretch>
        </p:blipFill>
        <p:spPr>
          <a:xfrm>
            <a:off x="2302811" y="2229485"/>
            <a:ext cx="5083810" cy="3836035"/>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43862291-17B4-2F23-5C06-F37929FAEE55}"/>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8AF1A2DF-AF75-2A3F-76E6-4A16BB5EB17A}"/>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b="1" dirty="0">
                  <a:solidFill>
                    <a:srgbClr val="FFFF00"/>
                  </a:solidFill>
                </a:rPr>
                <a:t>3.1	</a:t>
              </a:r>
              <a:r>
                <a:rPr lang="es-EC" sz="900" b="1" dirty="0">
                  <a:solidFill>
                    <a:srgbClr val="FFFF00"/>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E3753038-029F-3285-3D74-518CD657CE23}"/>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36</a:t>
              </a:r>
            </a:p>
          </p:txBody>
        </p:sp>
      </p:grpSp>
    </p:spTree>
    <p:extLst>
      <p:ext uri="{BB962C8B-B14F-4D97-AF65-F5344CB8AC3E}">
        <p14:creationId xmlns:p14="http://schemas.microsoft.com/office/powerpoint/2010/main" val="3214438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a:bodyPr>
          <a:lstStyle/>
          <a:p>
            <a:pPr marL="305435" indent="-305435" algn="just"/>
            <a:r>
              <a:rPr lang="es-EC" dirty="0">
                <a:solidFill>
                  <a:schemeClr val="bg1"/>
                </a:solidFill>
                <a:ea typeface="+mn-lt"/>
                <a:cs typeface="+mn-lt"/>
              </a:rPr>
              <a:t>Presiona siguiente hasta finalizar y se obtiene la conexión de la siguiente forma</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17</a:t>
            </a:r>
          </a:p>
        </p:txBody>
      </p:sp>
      <p:pic>
        <p:nvPicPr>
          <p:cNvPr id="2" name="Imagen 1" descr="Interfaz de usuario gráfica, Tabla&#10;&#10;Descripción generada automáticamente">
            <a:extLst>
              <a:ext uri="{FF2B5EF4-FFF2-40B4-BE49-F238E27FC236}">
                <a16:creationId xmlns:a16="http://schemas.microsoft.com/office/drawing/2014/main" id="{345D83E6-DEC2-5F67-0C9A-05E366F07363}"/>
              </a:ext>
            </a:extLst>
          </p:cNvPr>
          <p:cNvPicPr>
            <a:picLocks noChangeAspect="1"/>
          </p:cNvPicPr>
          <p:nvPr/>
        </p:nvPicPr>
        <p:blipFill>
          <a:blip r:embed="rId2"/>
          <a:stretch>
            <a:fillRect/>
          </a:stretch>
        </p:blipFill>
        <p:spPr>
          <a:xfrm>
            <a:off x="3031121" y="2030667"/>
            <a:ext cx="3064879" cy="4221988"/>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1F2284E5-74C9-E0FF-98F8-BA273D96CC7A}"/>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135D4589-734E-E8CE-6671-5409A0BA6157}"/>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b="1" dirty="0">
                  <a:solidFill>
                    <a:srgbClr val="FFFF00"/>
                  </a:solidFill>
                </a:rPr>
                <a:t>3.1	</a:t>
              </a:r>
              <a:r>
                <a:rPr lang="es-EC" sz="900" b="1" dirty="0">
                  <a:solidFill>
                    <a:srgbClr val="FFFF00"/>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D4233DE4-9821-EDE3-DACC-31CF2B0C02FC}"/>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37</a:t>
              </a:r>
            </a:p>
          </p:txBody>
        </p:sp>
      </p:grpSp>
    </p:spTree>
    <p:extLst>
      <p:ext uri="{BB962C8B-B14F-4D97-AF65-F5344CB8AC3E}">
        <p14:creationId xmlns:p14="http://schemas.microsoft.com/office/powerpoint/2010/main" val="4074159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468608" y="528535"/>
            <a:ext cx="8432324" cy="1288691"/>
          </a:xfrm>
        </p:spPr>
        <p:txBody>
          <a:bodyPr>
            <a:normAutofit/>
          </a:bodyPr>
          <a:lstStyle/>
          <a:p>
            <a:r>
              <a:rPr lang="es-ES" dirty="0"/>
              <a:t>3.2		</a:t>
            </a:r>
            <a:r>
              <a:rPr lang="es-EC" dirty="0"/>
              <a:t>CREACIÓN DE VISTAS DEL PROYECTO</a:t>
            </a:r>
            <a:br>
              <a:rPr lang="es-EC" dirty="0"/>
            </a:br>
            <a:r>
              <a:rPr lang="es-EC" dirty="0"/>
              <a:t>3.2.1	CREACIÓN DE ARCHIVOS JSF.</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5"/>
            <a:ext cx="2493439" cy="3780467"/>
          </a:xfrm>
        </p:spPr>
        <p:txBody>
          <a:bodyPr>
            <a:normAutofit/>
          </a:bodyPr>
          <a:lstStyle/>
          <a:p>
            <a:pPr marL="305435" indent="-305435" algn="just">
              <a:lnSpc>
                <a:spcPct val="115000"/>
              </a:lnSpc>
              <a:spcAft>
                <a:spcPts val="1000"/>
              </a:spcAft>
            </a:pPr>
            <a:r>
              <a:rPr lang="es-EC" dirty="0"/>
              <a:t>Con la base de datos conectada a </a:t>
            </a:r>
            <a:r>
              <a:rPr lang="es-EC" dirty="0" err="1"/>
              <a:t>Netbeans</a:t>
            </a:r>
            <a:r>
              <a:rPr lang="es-EC" dirty="0"/>
              <a:t> lo único que se debe hacer es generar las vistas automáticamente. Para esto se debe dirigir hacia </a:t>
            </a:r>
            <a:r>
              <a:rPr lang="es-EC" dirty="0" err="1"/>
              <a:t>Source</a:t>
            </a:r>
            <a:r>
              <a:rPr lang="es-EC" dirty="0"/>
              <a:t> </a:t>
            </a:r>
            <a:r>
              <a:rPr lang="es-EC" dirty="0" err="1"/>
              <a:t>Packages</a:t>
            </a:r>
            <a:r>
              <a:rPr lang="es-EC" dirty="0"/>
              <a:t> y seleccionar “Otro”. </a:t>
            </a:r>
          </a:p>
        </p:txBody>
      </p:sp>
      <p:sp>
        <p:nvSpPr>
          <p:cNvPr id="9" name="CuadroTexto 8">
            <a:extLst>
              <a:ext uri="{FF2B5EF4-FFF2-40B4-BE49-F238E27FC236}">
                <a16:creationId xmlns:a16="http://schemas.microsoft.com/office/drawing/2014/main" id="{C09A62F3-0504-4D17-9656-5FC748800A81}"/>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8</a:t>
            </a:r>
          </a:p>
        </p:txBody>
      </p:sp>
      <p:sp>
        <p:nvSpPr>
          <p:cNvPr id="12" name="CuadroTexto 11">
            <a:extLst>
              <a:ext uri="{FF2B5EF4-FFF2-40B4-BE49-F238E27FC236}">
                <a16:creationId xmlns:a16="http://schemas.microsoft.com/office/drawing/2014/main" id="{AA0FE1EE-437B-F9FE-E6D6-8504679FFC8C}"/>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11</a:t>
            </a:r>
          </a:p>
        </p:txBody>
      </p:sp>
      <p:pic>
        <p:nvPicPr>
          <p:cNvPr id="5" name="Imagen 4" descr="Interfaz de usuario gráfica, Aplicación&#10;&#10;Descripción generada automáticamente">
            <a:extLst>
              <a:ext uri="{FF2B5EF4-FFF2-40B4-BE49-F238E27FC236}">
                <a16:creationId xmlns:a16="http://schemas.microsoft.com/office/drawing/2014/main" id="{C577BD82-CB41-6719-2D7A-3FF3785B1C90}"/>
              </a:ext>
            </a:extLst>
          </p:cNvPr>
          <p:cNvPicPr>
            <a:picLocks noChangeAspect="1"/>
          </p:cNvPicPr>
          <p:nvPr/>
        </p:nvPicPr>
        <p:blipFill>
          <a:blip r:embed="rId2"/>
          <a:stretch>
            <a:fillRect/>
          </a:stretch>
        </p:blipFill>
        <p:spPr>
          <a:xfrm>
            <a:off x="4276190" y="2303362"/>
            <a:ext cx="4024630" cy="3657600"/>
          </a:xfrm>
          <a:prstGeom prst="rect">
            <a:avLst/>
          </a:prstGeom>
          <a:ln w="88900" cap="sq" cmpd="thickThin">
            <a:solidFill>
              <a:srgbClr val="000000"/>
            </a:solidFill>
            <a:prstDash val="solid"/>
            <a:miter lim="800000"/>
          </a:ln>
          <a:effectLst>
            <a:innerShdw blurRad="76200">
              <a:srgbClr val="000000"/>
            </a:innerShdw>
          </a:effectLst>
        </p:spPr>
      </p:pic>
      <p:grpSp>
        <p:nvGrpSpPr>
          <p:cNvPr id="6" name="Grupo 5">
            <a:extLst>
              <a:ext uri="{FF2B5EF4-FFF2-40B4-BE49-F238E27FC236}">
                <a16:creationId xmlns:a16="http://schemas.microsoft.com/office/drawing/2014/main" id="{E1ED362A-FA48-E727-7F47-8AA79B9158B8}"/>
              </a:ext>
            </a:extLst>
          </p:cNvPr>
          <p:cNvGrpSpPr/>
          <p:nvPr/>
        </p:nvGrpSpPr>
        <p:grpSpPr>
          <a:xfrm>
            <a:off x="9127861" y="0"/>
            <a:ext cx="3064879" cy="6863088"/>
            <a:chOff x="9127861" y="0"/>
            <a:chExt cx="3064879" cy="6863088"/>
          </a:xfrm>
        </p:grpSpPr>
        <p:sp>
          <p:nvSpPr>
            <p:cNvPr id="7" name="Marcador de contenido 2">
              <a:extLst>
                <a:ext uri="{FF2B5EF4-FFF2-40B4-BE49-F238E27FC236}">
                  <a16:creationId xmlns:a16="http://schemas.microsoft.com/office/drawing/2014/main" id="{4828FED4-CFB1-6178-73AF-62EC09FC47F6}"/>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b="1" dirty="0">
                  <a:solidFill>
                    <a:srgbClr val="FFFF00"/>
                  </a:solidFill>
                </a:rPr>
                <a:t>3.2	</a:t>
              </a:r>
              <a:r>
                <a:rPr lang="es-EC" sz="900" b="1" dirty="0">
                  <a:solidFill>
                    <a:srgbClr val="FFFF00"/>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8" name="CuadroTexto 7">
              <a:extLst>
                <a:ext uri="{FF2B5EF4-FFF2-40B4-BE49-F238E27FC236}">
                  <a16:creationId xmlns:a16="http://schemas.microsoft.com/office/drawing/2014/main" id="{485BDAB5-2CDB-60D5-798F-12F400FE8B6E}"/>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38</a:t>
              </a:r>
            </a:p>
          </p:txBody>
        </p:sp>
      </p:grpSp>
    </p:spTree>
    <p:extLst>
      <p:ext uri="{BB962C8B-B14F-4D97-AF65-F5344CB8AC3E}">
        <p14:creationId xmlns:p14="http://schemas.microsoft.com/office/powerpoint/2010/main" val="204570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8497796" cy="1006340"/>
          </a:xfrm>
        </p:spPr>
        <p:txBody>
          <a:bodyPr>
            <a:normAutofit/>
          </a:bodyPr>
          <a:lstStyle/>
          <a:p>
            <a:pPr algn="just"/>
            <a:r>
              <a:rPr lang="es-EC" dirty="0">
                <a:solidFill>
                  <a:schemeClr val="bg1"/>
                </a:solidFill>
              </a:rPr>
              <a:t>Proceda a buscar JSF y seleccione la opción JSF Pages </a:t>
            </a:r>
            <a:r>
              <a:rPr lang="es-EC" dirty="0" err="1">
                <a:solidFill>
                  <a:schemeClr val="bg1"/>
                </a:solidFill>
              </a:rPr>
              <a:t>From</a:t>
            </a:r>
            <a:r>
              <a:rPr lang="es-EC" dirty="0">
                <a:solidFill>
                  <a:schemeClr val="bg1"/>
                </a:solidFill>
              </a:rPr>
              <a:t> </a:t>
            </a:r>
            <a:r>
              <a:rPr lang="es-EC" dirty="0" err="1">
                <a:solidFill>
                  <a:schemeClr val="bg1"/>
                </a:solidFill>
              </a:rPr>
              <a:t>Entity</a:t>
            </a:r>
            <a:r>
              <a:rPr lang="es-EC" dirty="0">
                <a:solidFill>
                  <a:schemeClr val="bg1"/>
                </a:solidFill>
              </a:rPr>
              <a:t> </a:t>
            </a:r>
            <a:r>
              <a:rPr lang="es-EC" dirty="0" err="1">
                <a:solidFill>
                  <a:schemeClr val="bg1"/>
                </a:solidFill>
              </a:rPr>
              <a:t>Classes</a:t>
            </a:r>
            <a:r>
              <a:rPr lang="es-EC" dirty="0">
                <a:solidFill>
                  <a:schemeClr val="bg1"/>
                </a:solidFill>
              </a:rPr>
              <a:t>.</a:t>
            </a:r>
            <a:endParaRPr lang="es-ES" dirty="0">
              <a:solidFill>
                <a:schemeClr val="bg1"/>
              </a:solidFill>
            </a:endParaRPr>
          </a:p>
        </p:txBody>
      </p:sp>
      <p:sp>
        <p:nvSpPr>
          <p:cNvPr id="9" name="CuadroTexto 8">
            <a:extLst>
              <a:ext uri="{FF2B5EF4-FFF2-40B4-BE49-F238E27FC236}">
                <a16:creationId xmlns:a16="http://schemas.microsoft.com/office/drawing/2014/main" id="{06FEA55C-D0A1-19C7-4C9F-8619257F7D2D}"/>
              </a:ext>
            </a:extLst>
          </p:cNvPr>
          <p:cNvSpPr txBox="1"/>
          <p:nvPr/>
        </p:nvSpPr>
        <p:spPr>
          <a:xfrm>
            <a:off x="11713580" y="6462978"/>
            <a:ext cx="478420" cy="400110"/>
          </a:xfrm>
          <a:prstGeom prst="rect">
            <a:avLst/>
          </a:prstGeom>
          <a:noFill/>
        </p:spPr>
        <p:txBody>
          <a:bodyPr wrap="square" rtlCol="0">
            <a:spAutoFit/>
          </a:bodyPr>
          <a:lstStyle/>
          <a:p>
            <a:pPr algn="ctr"/>
            <a:r>
              <a:rPr lang="es-EC" sz="2000" dirty="0">
                <a:solidFill>
                  <a:schemeClr val="bg1"/>
                </a:solidFill>
              </a:rPr>
              <a:t>3</a:t>
            </a:r>
          </a:p>
        </p:txBody>
      </p:sp>
      <p:pic>
        <p:nvPicPr>
          <p:cNvPr id="4" name="Imagen 3" descr="Interfaz de usuario gráfica, Texto, Aplicación, Correo electrónico&#10;&#10;Descripción generada automáticamente">
            <a:extLst>
              <a:ext uri="{FF2B5EF4-FFF2-40B4-BE49-F238E27FC236}">
                <a16:creationId xmlns:a16="http://schemas.microsoft.com/office/drawing/2014/main" id="{55A9693F-DCC9-5ED5-AFD7-71768BB9B4D3}"/>
              </a:ext>
            </a:extLst>
          </p:cNvPr>
          <p:cNvPicPr>
            <a:picLocks noChangeAspect="1"/>
          </p:cNvPicPr>
          <p:nvPr/>
        </p:nvPicPr>
        <p:blipFill>
          <a:blip r:embed="rId2"/>
          <a:stretch>
            <a:fillRect/>
          </a:stretch>
        </p:blipFill>
        <p:spPr>
          <a:xfrm>
            <a:off x="2245064" y="2277845"/>
            <a:ext cx="5210175" cy="3601720"/>
          </a:xfrm>
          <a:prstGeom prst="rect">
            <a:avLst/>
          </a:prstGeom>
          <a:ln w="88900" cap="sq" cmpd="thickThin">
            <a:solidFill>
              <a:srgbClr val="000000"/>
            </a:solidFill>
            <a:prstDash val="solid"/>
            <a:miter lim="800000"/>
          </a:ln>
          <a:effectLst>
            <a:innerShdw blurRad="76200">
              <a:srgbClr val="000000"/>
            </a:innerShdw>
          </a:effectLst>
        </p:spPr>
      </p:pic>
      <p:grpSp>
        <p:nvGrpSpPr>
          <p:cNvPr id="11" name="Grupo 10">
            <a:extLst>
              <a:ext uri="{FF2B5EF4-FFF2-40B4-BE49-F238E27FC236}">
                <a16:creationId xmlns:a16="http://schemas.microsoft.com/office/drawing/2014/main" id="{69528664-0DF4-9E47-F966-A741928713A0}"/>
              </a:ext>
            </a:extLst>
          </p:cNvPr>
          <p:cNvGrpSpPr/>
          <p:nvPr/>
        </p:nvGrpSpPr>
        <p:grpSpPr>
          <a:xfrm>
            <a:off x="9127861" y="0"/>
            <a:ext cx="3064879" cy="6863088"/>
            <a:chOff x="9127861" y="0"/>
            <a:chExt cx="3064879" cy="6863088"/>
          </a:xfrm>
        </p:grpSpPr>
        <p:sp>
          <p:nvSpPr>
            <p:cNvPr id="12" name="Marcador de contenido 2">
              <a:extLst>
                <a:ext uri="{FF2B5EF4-FFF2-40B4-BE49-F238E27FC236}">
                  <a16:creationId xmlns:a16="http://schemas.microsoft.com/office/drawing/2014/main" id="{16C5763F-074B-EC04-A27F-180B71E89587}"/>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b="1" dirty="0">
                  <a:solidFill>
                    <a:srgbClr val="FFFF00"/>
                  </a:solidFill>
                </a:rPr>
                <a:t>3.2	</a:t>
              </a:r>
              <a:r>
                <a:rPr lang="es-EC" sz="900" b="1" dirty="0">
                  <a:solidFill>
                    <a:srgbClr val="FFFF00"/>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3" name="CuadroTexto 12">
              <a:extLst>
                <a:ext uri="{FF2B5EF4-FFF2-40B4-BE49-F238E27FC236}">
                  <a16:creationId xmlns:a16="http://schemas.microsoft.com/office/drawing/2014/main" id="{25A4FE8D-486F-6315-A6DC-A840E0DF706C}"/>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39</a:t>
              </a:r>
            </a:p>
          </p:txBody>
        </p:sp>
      </p:grpSp>
    </p:spTree>
    <p:extLst>
      <p:ext uri="{BB962C8B-B14F-4D97-AF65-F5344CB8AC3E}">
        <p14:creationId xmlns:p14="http://schemas.microsoft.com/office/powerpoint/2010/main" val="3037952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448749" y="716948"/>
            <a:ext cx="8815471" cy="1013800"/>
          </a:xfrm>
        </p:spPr>
        <p:txBody>
          <a:bodyPr>
            <a:normAutofit fontScale="90000"/>
          </a:bodyPr>
          <a:lstStyle/>
          <a:p>
            <a:r>
              <a:rPr lang="es-ES" dirty="0"/>
              <a:t>2	Marco teórico</a:t>
            </a:r>
            <a:br>
              <a:rPr lang="es-ES" dirty="0"/>
            </a:br>
            <a:r>
              <a:rPr lang="es-ES" dirty="0"/>
              <a:t>2.1		</a:t>
            </a:r>
            <a:r>
              <a:rPr lang="es-EC" dirty="0"/>
              <a:t>ARQUITECTURA EN MODELO-VISTA-CONTROLADOR</a:t>
            </a:r>
            <a:endParaRPr lang="es-ES" dirty="0"/>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6">
            <a:extLst>
              <a:ext uri="{FF2B5EF4-FFF2-40B4-BE49-F238E27FC236}">
                <a16:creationId xmlns:a16="http://schemas.microsoft.com/office/drawing/2014/main" id="{01E73459-CB98-1523-339A-35B867603BC2}"/>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8</a:t>
            </a:r>
          </a:p>
        </p:txBody>
      </p:sp>
      <p:sp>
        <p:nvSpPr>
          <p:cNvPr id="9" name="CuadroTexto 8">
            <a:extLst>
              <a:ext uri="{FF2B5EF4-FFF2-40B4-BE49-F238E27FC236}">
                <a16:creationId xmlns:a16="http://schemas.microsoft.com/office/drawing/2014/main" id="{7990D8B4-7AD7-CE4C-58AE-10827F176B09}"/>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9</a:t>
            </a:r>
          </a:p>
        </p:txBody>
      </p:sp>
      <p:sp>
        <p:nvSpPr>
          <p:cNvPr id="5" name="CuadroTexto 4">
            <a:extLst>
              <a:ext uri="{FF2B5EF4-FFF2-40B4-BE49-F238E27FC236}">
                <a16:creationId xmlns:a16="http://schemas.microsoft.com/office/drawing/2014/main" id="{655270B5-6D19-C42A-71AC-2D8F4C3AA750}"/>
              </a:ext>
            </a:extLst>
          </p:cNvPr>
          <p:cNvSpPr txBox="1"/>
          <p:nvPr/>
        </p:nvSpPr>
        <p:spPr>
          <a:xfrm>
            <a:off x="484940" y="2100702"/>
            <a:ext cx="8292985" cy="4231736"/>
          </a:xfrm>
          <a:prstGeom prst="rect">
            <a:avLst/>
          </a:prstGeom>
          <a:noFill/>
        </p:spPr>
        <p:txBody>
          <a:bodyPr wrap="square">
            <a:spAutoFit/>
          </a:bodyPr>
          <a:lstStyle/>
          <a:p>
            <a:pPr algn="just">
              <a:lnSpc>
                <a:spcPct val="115000"/>
              </a:lnSpc>
              <a:spcAft>
                <a:spcPts val="1000"/>
              </a:spcAft>
            </a:pPr>
            <a:r>
              <a:rPr lang="es-ES" sz="1600" dirty="0"/>
              <a:t>El patrón de arquitectura MVC </a:t>
            </a:r>
            <a:r>
              <a:rPr lang="es-EC" sz="1600" dirty="0"/>
              <a:t>[1]</a:t>
            </a:r>
            <a:r>
              <a:rPr lang="es-ES" sz="1600" dirty="0"/>
              <a:t> es un patrón de diseño de software que se utiliza comúnmente para desarrollar aplicaciones web y de escritorio. La idea detrás de MVC es dividir la aplicación en tres componentes principales, cada uno con una función específica. El patrón de arquitectura MVC convierte el desarrollo de aplicaciones complejas en un proceso mucho más manejable. Permite a varios desarrolladores trabajar simultáneamente en la aplicación.</a:t>
            </a:r>
            <a:endParaRPr lang="es-EC" sz="1600" dirty="0"/>
          </a:p>
          <a:p>
            <a:pPr marL="285750" indent="-285750" algn="just">
              <a:lnSpc>
                <a:spcPct val="115000"/>
              </a:lnSpc>
              <a:spcAft>
                <a:spcPts val="1000"/>
              </a:spcAft>
              <a:buFont typeface="Arial" panose="020B0604020202020204" pitchFamily="34" charset="0"/>
              <a:buChar char="•"/>
            </a:pPr>
            <a:r>
              <a:rPr lang="es-ES" sz="1600" b="1" dirty="0"/>
              <a:t>Modelo</a:t>
            </a:r>
            <a:r>
              <a:rPr lang="es-ES" sz="1600" dirty="0"/>
              <a:t>: es la parte de la aplicación que se encarga de gestionar los datos y la lógica de negocio.</a:t>
            </a:r>
          </a:p>
          <a:p>
            <a:pPr marL="285750" indent="-285750" algn="just">
              <a:lnSpc>
                <a:spcPct val="115000"/>
              </a:lnSpc>
              <a:spcAft>
                <a:spcPts val="1000"/>
              </a:spcAft>
              <a:buFont typeface="Arial" panose="020B0604020202020204" pitchFamily="34" charset="0"/>
              <a:buChar char="•"/>
            </a:pPr>
            <a:r>
              <a:rPr lang="es-ES" sz="1600" b="1" dirty="0"/>
              <a:t>Vista</a:t>
            </a:r>
            <a:r>
              <a:rPr lang="es-ES" sz="1600" dirty="0"/>
              <a:t>: Se encarga de presentar los datos y la interfaz de usuario al usuario final. La vista es responsable de mostrar la información de manera clara y comprensible para el usuario, y de permitir al usuario interactuar con la aplicación de una manera intuitiva y eficiente. </a:t>
            </a:r>
          </a:p>
          <a:p>
            <a:pPr marL="285750" indent="-285750" algn="just">
              <a:lnSpc>
                <a:spcPct val="115000"/>
              </a:lnSpc>
              <a:spcAft>
                <a:spcPts val="1000"/>
              </a:spcAft>
              <a:buFont typeface="Arial" panose="020B0604020202020204" pitchFamily="34" charset="0"/>
              <a:buChar char="•"/>
            </a:pPr>
            <a:r>
              <a:rPr lang="es-ES" sz="1600" b="1" dirty="0"/>
              <a:t>Controlador</a:t>
            </a:r>
            <a:r>
              <a:rPr lang="es-ES" sz="1600" dirty="0"/>
              <a:t>: Es el componente que se encarga de recibir y procesar las solicitudes del usuario, y de comunicarse con el modelo y la vista según sea necesario.</a:t>
            </a:r>
            <a:endParaRPr lang="es-MX" sz="1600" dirty="0"/>
          </a:p>
          <a:p>
            <a:pPr algn="just">
              <a:lnSpc>
                <a:spcPct val="115000"/>
              </a:lnSpc>
              <a:spcAft>
                <a:spcPts val="1000"/>
              </a:spcAft>
            </a:pPr>
            <a:endParaRPr lang="es-MX" sz="1400" dirty="0"/>
          </a:p>
        </p:txBody>
      </p:sp>
      <p:grpSp>
        <p:nvGrpSpPr>
          <p:cNvPr id="3" name="Grupo 2">
            <a:extLst>
              <a:ext uri="{FF2B5EF4-FFF2-40B4-BE49-F238E27FC236}">
                <a16:creationId xmlns:a16="http://schemas.microsoft.com/office/drawing/2014/main" id="{0219A873-7C1A-3381-ADFB-6B39EA1306DC}"/>
              </a:ext>
            </a:extLst>
          </p:cNvPr>
          <p:cNvGrpSpPr/>
          <p:nvPr/>
        </p:nvGrpSpPr>
        <p:grpSpPr>
          <a:xfrm>
            <a:off x="9127861" y="0"/>
            <a:ext cx="3064879" cy="6863088"/>
            <a:chOff x="9127861" y="0"/>
            <a:chExt cx="3064879" cy="6863088"/>
          </a:xfrm>
        </p:grpSpPr>
        <p:sp>
          <p:nvSpPr>
            <p:cNvPr id="4" name="Marcador de contenido 2">
              <a:extLst>
                <a:ext uri="{FF2B5EF4-FFF2-40B4-BE49-F238E27FC236}">
                  <a16:creationId xmlns:a16="http://schemas.microsoft.com/office/drawing/2014/main" id="{005E36CA-7120-88AD-EA5A-8686D4AB2BB3}"/>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b="1" dirty="0">
                  <a:solidFill>
                    <a:srgbClr val="FFFF00"/>
                  </a:solidFill>
                </a:rPr>
                <a:t>2	MARCO TEÓRICO</a:t>
              </a:r>
            </a:p>
            <a:p>
              <a:pPr lvl="1">
                <a:spcBef>
                  <a:spcPts val="0"/>
                </a:spcBef>
                <a:spcAft>
                  <a:spcPts val="200"/>
                </a:spcAft>
              </a:pPr>
              <a:r>
                <a:rPr lang="es-ES" sz="900" b="1" dirty="0">
                  <a:solidFill>
                    <a:srgbClr val="FFFF00"/>
                  </a:solidFill>
                </a:rPr>
                <a:t>2.1	</a:t>
              </a:r>
              <a:r>
                <a:rPr lang="es-EC" sz="900" b="1" dirty="0">
                  <a:solidFill>
                    <a:srgbClr val="FFFF00"/>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8" name="CuadroTexto 7">
              <a:extLst>
                <a:ext uri="{FF2B5EF4-FFF2-40B4-BE49-F238E27FC236}">
                  <a16:creationId xmlns:a16="http://schemas.microsoft.com/office/drawing/2014/main" id="{594A0F84-C38E-7026-41DB-FFEDA0C3CB52}"/>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4</a:t>
              </a:r>
            </a:p>
          </p:txBody>
        </p:sp>
      </p:grpSp>
    </p:spTree>
    <p:extLst>
      <p:ext uri="{BB962C8B-B14F-4D97-AF65-F5344CB8AC3E}">
        <p14:creationId xmlns:p14="http://schemas.microsoft.com/office/powerpoint/2010/main" val="2020772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8497796" cy="1006340"/>
          </a:xfrm>
        </p:spPr>
        <p:txBody>
          <a:bodyPr>
            <a:normAutofit/>
          </a:bodyPr>
          <a:lstStyle/>
          <a:p>
            <a:pPr algn="just"/>
            <a:r>
              <a:rPr lang="es-EC" dirty="0">
                <a:solidFill>
                  <a:schemeClr val="bg1"/>
                </a:solidFill>
              </a:rPr>
              <a:t>Se desplegará la siguiente vista donde se debe pasar todas las clases a la columna de la derecha.</a:t>
            </a:r>
            <a:endParaRPr lang="es-ES" dirty="0">
              <a:solidFill>
                <a:schemeClr val="bg1"/>
              </a:solidFill>
            </a:endParaRPr>
          </a:p>
        </p:txBody>
      </p:sp>
      <p:sp>
        <p:nvSpPr>
          <p:cNvPr id="9" name="CuadroTexto 8">
            <a:extLst>
              <a:ext uri="{FF2B5EF4-FFF2-40B4-BE49-F238E27FC236}">
                <a16:creationId xmlns:a16="http://schemas.microsoft.com/office/drawing/2014/main" id="{06FEA55C-D0A1-19C7-4C9F-8619257F7D2D}"/>
              </a:ext>
            </a:extLst>
          </p:cNvPr>
          <p:cNvSpPr txBox="1"/>
          <p:nvPr/>
        </p:nvSpPr>
        <p:spPr>
          <a:xfrm>
            <a:off x="11713580" y="6462978"/>
            <a:ext cx="478420" cy="400110"/>
          </a:xfrm>
          <a:prstGeom prst="rect">
            <a:avLst/>
          </a:prstGeom>
          <a:noFill/>
        </p:spPr>
        <p:txBody>
          <a:bodyPr wrap="square" rtlCol="0">
            <a:spAutoFit/>
          </a:bodyPr>
          <a:lstStyle/>
          <a:p>
            <a:pPr algn="ctr"/>
            <a:r>
              <a:rPr lang="es-EC" sz="2000" dirty="0">
                <a:solidFill>
                  <a:schemeClr val="bg1"/>
                </a:solidFill>
              </a:rPr>
              <a:t>3</a:t>
            </a:r>
          </a:p>
        </p:txBody>
      </p:sp>
      <p:pic>
        <p:nvPicPr>
          <p:cNvPr id="4" name="Imagen 3" descr="Interfaz de usuario gráfica, Aplicación&#10;&#10;Descripción generada automáticamente">
            <a:extLst>
              <a:ext uri="{FF2B5EF4-FFF2-40B4-BE49-F238E27FC236}">
                <a16:creationId xmlns:a16="http://schemas.microsoft.com/office/drawing/2014/main" id="{BDCAF296-1840-AA6A-C898-0D48E10BCC95}"/>
              </a:ext>
            </a:extLst>
          </p:cNvPr>
          <p:cNvPicPr>
            <a:picLocks noChangeAspect="1"/>
          </p:cNvPicPr>
          <p:nvPr/>
        </p:nvPicPr>
        <p:blipFill>
          <a:blip r:embed="rId2"/>
          <a:stretch>
            <a:fillRect/>
          </a:stretch>
        </p:blipFill>
        <p:spPr>
          <a:xfrm>
            <a:off x="2396038" y="2319939"/>
            <a:ext cx="5210175" cy="3613785"/>
          </a:xfrm>
          <a:prstGeom prst="rect">
            <a:avLst/>
          </a:prstGeom>
          <a:ln w="88900" cap="sq" cmpd="thickThin">
            <a:solidFill>
              <a:srgbClr val="000000"/>
            </a:solidFill>
            <a:prstDash val="solid"/>
            <a:miter lim="800000"/>
          </a:ln>
          <a:effectLst>
            <a:innerShdw blurRad="76200">
              <a:srgbClr val="000000"/>
            </a:innerShdw>
          </a:effectLst>
        </p:spPr>
      </p:pic>
      <p:grpSp>
        <p:nvGrpSpPr>
          <p:cNvPr id="11" name="Grupo 10">
            <a:extLst>
              <a:ext uri="{FF2B5EF4-FFF2-40B4-BE49-F238E27FC236}">
                <a16:creationId xmlns:a16="http://schemas.microsoft.com/office/drawing/2014/main" id="{61CBA6A1-CB44-5AF3-BDA4-E7CC172337F1}"/>
              </a:ext>
            </a:extLst>
          </p:cNvPr>
          <p:cNvGrpSpPr/>
          <p:nvPr/>
        </p:nvGrpSpPr>
        <p:grpSpPr>
          <a:xfrm>
            <a:off x="9127861" y="0"/>
            <a:ext cx="3064879" cy="6863088"/>
            <a:chOff x="9127861" y="0"/>
            <a:chExt cx="3064879" cy="6863088"/>
          </a:xfrm>
        </p:grpSpPr>
        <p:sp>
          <p:nvSpPr>
            <p:cNvPr id="12" name="Marcador de contenido 2">
              <a:extLst>
                <a:ext uri="{FF2B5EF4-FFF2-40B4-BE49-F238E27FC236}">
                  <a16:creationId xmlns:a16="http://schemas.microsoft.com/office/drawing/2014/main" id="{CEEEED5C-A895-702E-590D-C2F5631D8EDD}"/>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b="1" dirty="0">
                  <a:solidFill>
                    <a:srgbClr val="FFFF00"/>
                  </a:solidFill>
                </a:rPr>
                <a:t>3.2	</a:t>
              </a:r>
              <a:r>
                <a:rPr lang="es-EC" sz="900" b="1" dirty="0">
                  <a:solidFill>
                    <a:srgbClr val="FFFF00"/>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3" name="CuadroTexto 12">
              <a:extLst>
                <a:ext uri="{FF2B5EF4-FFF2-40B4-BE49-F238E27FC236}">
                  <a16:creationId xmlns:a16="http://schemas.microsoft.com/office/drawing/2014/main" id="{1B9BDF38-A167-F075-8F90-5A3EFB854E1F}"/>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40</a:t>
              </a:r>
            </a:p>
          </p:txBody>
        </p:sp>
      </p:grpSp>
    </p:spTree>
    <p:extLst>
      <p:ext uri="{BB962C8B-B14F-4D97-AF65-F5344CB8AC3E}">
        <p14:creationId xmlns:p14="http://schemas.microsoft.com/office/powerpoint/2010/main" val="1343291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8497796" cy="1006340"/>
          </a:xfrm>
        </p:spPr>
        <p:txBody>
          <a:bodyPr>
            <a:normAutofit/>
          </a:bodyPr>
          <a:lstStyle/>
          <a:p>
            <a:pPr algn="just"/>
            <a:r>
              <a:rPr lang="es-EC" dirty="0">
                <a:solidFill>
                  <a:schemeClr val="bg1"/>
                </a:solidFill>
              </a:rPr>
              <a:t>En la ventana siguiente se debe seleccionar al paquete de </a:t>
            </a:r>
            <a:r>
              <a:rPr lang="es-EC" dirty="0" err="1">
                <a:solidFill>
                  <a:schemeClr val="bg1"/>
                </a:solidFill>
              </a:rPr>
              <a:t>Session</a:t>
            </a:r>
            <a:r>
              <a:rPr lang="es-EC" dirty="0">
                <a:solidFill>
                  <a:schemeClr val="bg1"/>
                </a:solidFill>
              </a:rPr>
              <a:t> </a:t>
            </a:r>
            <a:r>
              <a:rPr lang="es-EC" dirty="0" err="1">
                <a:solidFill>
                  <a:schemeClr val="bg1"/>
                </a:solidFill>
              </a:rPr>
              <a:t>Bean</a:t>
            </a:r>
            <a:r>
              <a:rPr lang="es-EC" dirty="0">
                <a:solidFill>
                  <a:schemeClr val="bg1"/>
                </a:solidFill>
              </a:rPr>
              <a:t> al del </a:t>
            </a:r>
            <a:r>
              <a:rPr lang="es-EC" dirty="0" err="1">
                <a:solidFill>
                  <a:schemeClr val="bg1"/>
                </a:solidFill>
              </a:rPr>
              <a:t>modeo</a:t>
            </a:r>
            <a:r>
              <a:rPr lang="es-EC" dirty="0">
                <a:solidFill>
                  <a:schemeClr val="bg1"/>
                </a:solidFill>
              </a:rPr>
              <a:t> y al paquete JSF </a:t>
            </a:r>
            <a:r>
              <a:rPr lang="es-EC" dirty="0" err="1">
                <a:solidFill>
                  <a:schemeClr val="bg1"/>
                </a:solidFill>
              </a:rPr>
              <a:t>Classes</a:t>
            </a:r>
            <a:r>
              <a:rPr lang="es-EC" dirty="0">
                <a:solidFill>
                  <a:schemeClr val="bg1"/>
                </a:solidFill>
              </a:rPr>
              <a:t> al controlador. De esta manera, además de generar las vistas, también se generarán los controladores y algunos modelos automáticamente.</a:t>
            </a:r>
            <a:endParaRPr lang="es-ES" dirty="0">
              <a:solidFill>
                <a:schemeClr val="bg1"/>
              </a:solidFill>
            </a:endParaRPr>
          </a:p>
        </p:txBody>
      </p:sp>
      <p:sp>
        <p:nvSpPr>
          <p:cNvPr id="9" name="CuadroTexto 8">
            <a:extLst>
              <a:ext uri="{FF2B5EF4-FFF2-40B4-BE49-F238E27FC236}">
                <a16:creationId xmlns:a16="http://schemas.microsoft.com/office/drawing/2014/main" id="{06FEA55C-D0A1-19C7-4C9F-8619257F7D2D}"/>
              </a:ext>
            </a:extLst>
          </p:cNvPr>
          <p:cNvSpPr txBox="1"/>
          <p:nvPr/>
        </p:nvSpPr>
        <p:spPr>
          <a:xfrm>
            <a:off x="11713580" y="6462978"/>
            <a:ext cx="478420" cy="400110"/>
          </a:xfrm>
          <a:prstGeom prst="rect">
            <a:avLst/>
          </a:prstGeom>
          <a:noFill/>
        </p:spPr>
        <p:txBody>
          <a:bodyPr wrap="square" rtlCol="0">
            <a:spAutoFit/>
          </a:bodyPr>
          <a:lstStyle/>
          <a:p>
            <a:pPr algn="ctr"/>
            <a:r>
              <a:rPr lang="es-EC" sz="2000" dirty="0">
                <a:solidFill>
                  <a:schemeClr val="bg1"/>
                </a:solidFill>
              </a:rPr>
              <a:t>3</a:t>
            </a:r>
          </a:p>
        </p:txBody>
      </p:sp>
      <p:pic>
        <p:nvPicPr>
          <p:cNvPr id="4" name="Imagen 3" descr="Interfaz de usuario gráfica, Texto, Aplicación, Correo electrónico&#10;&#10;Descripción generada automáticamente">
            <a:extLst>
              <a:ext uri="{FF2B5EF4-FFF2-40B4-BE49-F238E27FC236}">
                <a16:creationId xmlns:a16="http://schemas.microsoft.com/office/drawing/2014/main" id="{F73B402A-87AE-6F16-149B-C5849A7F8713}"/>
              </a:ext>
            </a:extLst>
          </p:cNvPr>
          <p:cNvPicPr>
            <a:picLocks noChangeAspect="1"/>
          </p:cNvPicPr>
          <p:nvPr/>
        </p:nvPicPr>
        <p:blipFill>
          <a:blip r:embed="rId2"/>
          <a:stretch>
            <a:fillRect/>
          </a:stretch>
        </p:blipFill>
        <p:spPr>
          <a:xfrm>
            <a:off x="1671887" y="2210001"/>
            <a:ext cx="6296127" cy="3855519"/>
          </a:xfrm>
          <a:prstGeom prst="rect">
            <a:avLst/>
          </a:prstGeom>
          <a:ln w="88900" cap="sq" cmpd="thickThin">
            <a:solidFill>
              <a:srgbClr val="000000"/>
            </a:solidFill>
            <a:prstDash val="solid"/>
            <a:miter lim="800000"/>
          </a:ln>
          <a:effectLst>
            <a:innerShdw blurRad="76200">
              <a:srgbClr val="000000"/>
            </a:innerShdw>
          </a:effectLst>
        </p:spPr>
      </p:pic>
      <p:grpSp>
        <p:nvGrpSpPr>
          <p:cNvPr id="11" name="Grupo 10">
            <a:extLst>
              <a:ext uri="{FF2B5EF4-FFF2-40B4-BE49-F238E27FC236}">
                <a16:creationId xmlns:a16="http://schemas.microsoft.com/office/drawing/2014/main" id="{3E287333-B515-E681-7A54-072C02CAE44A}"/>
              </a:ext>
            </a:extLst>
          </p:cNvPr>
          <p:cNvGrpSpPr/>
          <p:nvPr/>
        </p:nvGrpSpPr>
        <p:grpSpPr>
          <a:xfrm>
            <a:off x="9127861" y="0"/>
            <a:ext cx="3064879" cy="6863088"/>
            <a:chOff x="9127861" y="0"/>
            <a:chExt cx="3064879" cy="6863088"/>
          </a:xfrm>
        </p:grpSpPr>
        <p:sp>
          <p:nvSpPr>
            <p:cNvPr id="12" name="Marcador de contenido 2">
              <a:extLst>
                <a:ext uri="{FF2B5EF4-FFF2-40B4-BE49-F238E27FC236}">
                  <a16:creationId xmlns:a16="http://schemas.microsoft.com/office/drawing/2014/main" id="{948C4701-D8C7-8E4B-4390-EC56127E13FA}"/>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b="1" dirty="0">
                  <a:solidFill>
                    <a:srgbClr val="FFFF00"/>
                  </a:solidFill>
                </a:rPr>
                <a:t>3.2	</a:t>
              </a:r>
              <a:r>
                <a:rPr lang="es-EC" sz="900" b="1" dirty="0">
                  <a:solidFill>
                    <a:srgbClr val="FFFF00"/>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3" name="CuadroTexto 12">
              <a:extLst>
                <a:ext uri="{FF2B5EF4-FFF2-40B4-BE49-F238E27FC236}">
                  <a16:creationId xmlns:a16="http://schemas.microsoft.com/office/drawing/2014/main" id="{B39EFC22-A8F0-E57B-E4BC-217EA2AAE17E}"/>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41</a:t>
              </a:r>
            </a:p>
          </p:txBody>
        </p:sp>
      </p:grpSp>
    </p:spTree>
    <p:extLst>
      <p:ext uri="{BB962C8B-B14F-4D97-AF65-F5344CB8AC3E}">
        <p14:creationId xmlns:p14="http://schemas.microsoft.com/office/powerpoint/2010/main" val="3454815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8497796" cy="1006340"/>
          </a:xfrm>
        </p:spPr>
        <p:txBody>
          <a:bodyPr>
            <a:normAutofit/>
          </a:bodyPr>
          <a:lstStyle/>
          <a:p>
            <a:pPr algn="just"/>
            <a:r>
              <a:rPr lang="es-EC" dirty="0">
                <a:solidFill>
                  <a:schemeClr val="bg1"/>
                </a:solidFill>
              </a:rPr>
              <a:t>Una vez terminado se da </a:t>
            </a:r>
            <a:r>
              <a:rPr lang="es-EC" dirty="0" err="1">
                <a:solidFill>
                  <a:schemeClr val="bg1"/>
                </a:solidFill>
              </a:rPr>
              <a:t>click</a:t>
            </a:r>
            <a:r>
              <a:rPr lang="es-EC" dirty="0">
                <a:solidFill>
                  <a:schemeClr val="bg1"/>
                </a:solidFill>
              </a:rPr>
              <a:t> en Finalizar y el esquema del proyecto debe ser el siguiente.</a:t>
            </a:r>
            <a:endParaRPr lang="es-ES" dirty="0">
              <a:solidFill>
                <a:schemeClr val="bg1"/>
              </a:solidFill>
            </a:endParaRPr>
          </a:p>
        </p:txBody>
      </p:sp>
      <p:sp>
        <p:nvSpPr>
          <p:cNvPr id="9" name="CuadroTexto 8">
            <a:extLst>
              <a:ext uri="{FF2B5EF4-FFF2-40B4-BE49-F238E27FC236}">
                <a16:creationId xmlns:a16="http://schemas.microsoft.com/office/drawing/2014/main" id="{06FEA55C-D0A1-19C7-4C9F-8619257F7D2D}"/>
              </a:ext>
            </a:extLst>
          </p:cNvPr>
          <p:cNvSpPr txBox="1"/>
          <p:nvPr/>
        </p:nvSpPr>
        <p:spPr>
          <a:xfrm>
            <a:off x="11713580" y="6462978"/>
            <a:ext cx="478420" cy="400110"/>
          </a:xfrm>
          <a:prstGeom prst="rect">
            <a:avLst/>
          </a:prstGeom>
          <a:noFill/>
        </p:spPr>
        <p:txBody>
          <a:bodyPr wrap="square" rtlCol="0">
            <a:spAutoFit/>
          </a:bodyPr>
          <a:lstStyle/>
          <a:p>
            <a:pPr algn="ctr"/>
            <a:r>
              <a:rPr lang="es-EC" sz="2000" dirty="0">
                <a:solidFill>
                  <a:schemeClr val="bg1"/>
                </a:solidFill>
              </a:rPr>
              <a:t>3</a:t>
            </a:r>
          </a:p>
        </p:txBody>
      </p:sp>
      <p:pic>
        <p:nvPicPr>
          <p:cNvPr id="3" name="Imagen 2" descr="Texto&#10;&#10;Descripción generada automáticamente con confianza baja">
            <a:extLst>
              <a:ext uri="{FF2B5EF4-FFF2-40B4-BE49-F238E27FC236}">
                <a16:creationId xmlns:a16="http://schemas.microsoft.com/office/drawing/2014/main" id="{09FAACA6-7BC9-EA27-9E97-933D06BCBDBB}"/>
              </a:ext>
            </a:extLst>
          </p:cNvPr>
          <p:cNvPicPr>
            <a:picLocks noChangeAspect="1"/>
          </p:cNvPicPr>
          <p:nvPr/>
        </p:nvPicPr>
        <p:blipFill>
          <a:blip r:embed="rId2"/>
          <a:stretch>
            <a:fillRect/>
          </a:stretch>
        </p:blipFill>
        <p:spPr>
          <a:xfrm>
            <a:off x="3344528" y="1970047"/>
            <a:ext cx="2447719" cy="4599195"/>
          </a:xfrm>
          <a:prstGeom prst="rect">
            <a:avLst/>
          </a:prstGeom>
          <a:ln w="88900" cap="sq" cmpd="thickThin">
            <a:solidFill>
              <a:srgbClr val="000000"/>
            </a:solidFill>
            <a:prstDash val="solid"/>
            <a:miter lim="800000"/>
          </a:ln>
          <a:effectLst>
            <a:innerShdw blurRad="76200">
              <a:srgbClr val="000000"/>
            </a:innerShdw>
          </a:effectLst>
        </p:spPr>
      </p:pic>
      <p:grpSp>
        <p:nvGrpSpPr>
          <p:cNvPr id="11" name="Grupo 10">
            <a:extLst>
              <a:ext uri="{FF2B5EF4-FFF2-40B4-BE49-F238E27FC236}">
                <a16:creationId xmlns:a16="http://schemas.microsoft.com/office/drawing/2014/main" id="{8304531B-0F41-3BF4-B146-902A9B2DBDBC}"/>
              </a:ext>
            </a:extLst>
          </p:cNvPr>
          <p:cNvGrpSpPr/>
          <p:nvPr/>
        </p:nvGrpSpPr>
        <p:grpSpPr>
          <a:xfrm>
            <a:off x="9127861" y="0"/>
            <a:ext cx="3064879" cy="6863088"/>
            <a:chOff x="9127861" y="0"/>
            <a:chExt cx="3064879" cy="6863088"/>
          </a:xfrm>
        </p:grpSpPr>
        <p:sp>
          <p:nvSpPr>
            <p:cNvPr id="12" name="Marcador de contenido 2">
              <a:extLst>
                <a:ext uri="{FF2B5EF4-FFF2-40B4-BE49-F238E27FC236}">
                  <a16:creationId xmlns:a16="http://schemas.microsoft.com/office/drawing/2014/main" id="{F5094A0D-921B-211D-F07B-1FBC91B66C9A}"/>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b="1" dirty="0">
                  <a:solidFill>
                    <a:srgbClr val="FFFF00"/>
                  </a:solidFill>
                </a:rPr>
                <a:t>3.2	</a:t>
              </a:r>
              <a:r>
                <a:rPr lang="es-EC" sz="900" b="1" dirty="0">
                  <a:solidFill>
                    <a:srgbClr val="FFFF00"/>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3" name="CuadroTexto 12">
              <a:extLst>
                <a:ext uri="{FF2B5EF4-FFF2-40B4-BE49-F238E27FC236}">
                  <a16:creationId xmlns:a16="http://schemas.microsoft.com/office/drawing/2014/main" id="{09DA3B1F-A09D-C63E-C8B7-4B0EEE76A4EE}"/>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32</a:t>
              </a:r>
            </a:p>
          </p:txBody>
        </p:sp>
      </p:grpSp>
    </p:spTree>
    <p:extLst>
      <p:ext uri="{BB962C8B-B14F-4D97-AF65-F5344CB8AC3E}">
        <p14:creationId xmlns:p14="http://schemas.microsoft.com/office/powerpoint/2010/main" val="1290364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45932" cy="1013800"/>
          </a:xfrm>
        </p:spPr>
        <p:txBody>
          <a:bodyPr/>
          <a:lstStyle/>
          <a:p>
            <a:r>
              <a:rPr lang="es-MX" dirty="0"/>
              <a:t>3.2.2	</a:t>
            </a:r>
            <a:r>
              <a:rPr lang="es-EC" sz="2800" dirty="0"/>
              <a:t>CODIFICACIÓN DE ARCHIVO INDEX</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3365124" cy="4277393"/>
          </a:xfrm>
        </p:spPr>
        <p:txBody>
          <a:bodyPr>
            <a:normAutofit/>
          </a:bodyPr>
          <a:lstStyle/>
          <a:p>
            <a:pPr algn="just"/>
            <a:r>
              <a:rPr lang="es-EC" dirty="0">
                <a:solidFill>
                  <a:schemeClr val="tx1"/>
                </a:solidFill>
              </a:rPr>
              <a:t>El archivo índex será el encargado de ejecutar la aplicación y por tanto generar la pantalla para el inicio de sesión, por lo cual deberá crear un archivo que contenga un formulario, que llame al controlador de la aplicación que será creado más. </a:t>
            </a:r>
            <a:endParaRPr lang="es-MX" dirty="0">
              <a:solidFill>
                <a:schemeClr val="tx1"/>
              </a:solidFill>
            </a:endParaRPr>
          </a:p>
        </p:txBody>
      </p:sp>
      <p:sp>
        <p:nvSpPr>
          <p:cNvPr id="8" name="CuadroTexto 7">
            <a:extLst>
              <a:ext uri="{FF2B5EF4-FFF2-40B4-BE49-F238E27FC236}">
                <a16:creationId xmlns:a16="http://schemas.microsoft.com/office/drawing/2014/main" id="{48E89DC6-8F33-4E38-9742-D3603E3B85D0}"/>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23</a:t>
            </a:r>
          </a:p>
        </p:txBody>
      </p:sp>
      <p:sp>
        <p:nvSpPr>
          <p:cNvPr id="9" name="CuadroTexto 8">
            <a:extLst>
              <a:ext uri="{FF2B5EF4-FFF2-40B4-BE49-F238E27FC236}">
                <a16:creationId xmlns:a16="http://schemas.microsoft.com/office/drawing/2014/main" id="{9C8D27C4-30FF-9AF4-191B-5A141B14E977}"/>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20</a:t>
            </a:r>
          </a:p>
        </p:txBody>
      </p:sp>
      <p:pic>
        <p:nvPicPr>
          <p:cNvPr id="10" name="Imagen 9" descr="Texto&#10;&#10;Descripción generada automáticamente">
            <a:extLst>
              <a:ext uri="{FF2B5EF4-FFF2-40B4-BE49-F238E27FC236}">
                <a16:creationId xmlns:a16="http://schemas.microsoft.com/office/drawing/2014/main" id="{E7604780-4B3A-2EA4-24A9-194FF4EF1B9D}"/>
              </a:ext>
            </a:extLst>
          </p:cNvPr>
          <p:cNvPicPr>
            <a:picLocks noChangeAspect="1"/>
          </p:cNvPicPr>
          <p:nvPr/>
        </p:nvPicPr>
        <p:blipFill>
          <a:blip r:embed="rId2"/>
          <a:stretch>
            <a:fillRect/>
          </a:stretch>
        </p:blipFill>
        <p:spPr>
          <a:xfrm>
            <a:off x="4185729" y="2610853"/>
            <a:ext cx="4758868" cy="3150770"/>
          </a:xfrm>
          <a:prstGeom prst="rect">
            <a:avLst/>
          </a:prstGeom>
          <a:ln w="88900" cap="sq" cmpd="thickThin">
            <a:solidFill>
              <a:srgbClr val="000000"/>
            </a:solidFill>
            <a:prstDash val="solid"/>
            <a:miter lim="800000"/>
          </a:ln>
          <a:effectLst>
            <a:innerShdw blurRad="76200">
              <a:srgbClr val="000000"/>
            </a:innerShdw>
          </a:effectLst>
        </p:spPr>
      </p:pic>
      <p:grpSp>
        <p:nvGrpSpPr>
          <p:cNvPr id="14" name="Grupo 13">
            <a:extLst>
              <a:ext uri="{FF2B5EF4-FFF2-40B4-BE49-F238E27FC236}">
                <a16:creationId xmlns:a16="http://schemas.microsoft.com/office/drawing/2014/main" id="{F148C494-D654-DDBD-6A04-A6FAD3B483FE}"/>
              </a:ext>
            </a:extLst>
          </p:cNvPr>
          <p:cNvGrpSpPr/>
          <p:nvPr/>
        </p:nvGrpSpPr>
        <p:grpSpPr>
          <a:xfrm>
            <a:off x="9127861" y="0"/>
            <a:ext cx="3064879" cy="6863088"/>
            <a:chOff x="9127861" y="0"/>
            <a:chExt cx="3064879" cy="6863088"/>
          </a:xfrm>
        </p:grpSpPr>
        <p:sp>
          <p:nvSpPr>
            <p:cNvPr id="15" name="Marcador de contenido 2">
              <a:extLst>
                <a:ext uri="{FF2B5EF4-FFF2-40B4-BE49-F238E27FC236}">
                  <a16:creationId xmlns:a16="http://schemas.microsoft.com/office/drawing/2014/main" id="{85D840D5-6678-9013-C877-32175049C3DA}"/>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b="1" dirty="0">
                  <a:solidFill>
                    <a:srgbClr val="FFFF00"/>
                  </a:solidFill>
                </a:rPr>
                <a:t>3.2	</a:t>
              </a:r>
              <a:r>
                <a:rPr lang="es-EC" sz="900" b="1" dirty="0">
                  <a:solidFill>
                    <a:srgbClr val="FFFF00"/>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6" name="CuadroTexto 15">
              <a:extLst>
                <a:ext uri="{FF2B5EF4-FFF2-40B4-BE49-F238E27FC236}">
                  <a16:creationId xmlns:a16="http://schemas.microsoft.com/office/drawing/2014/main" id="{9D4D7277-505E-DC63-9D0D-5926B9037AE0}"/>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43</a:t>
              </a:r>
            </a:p>
          </p:txBody>
        </p:sp>
      </p:grpSp>
    </p:spTree>
    <p:extLst>
      <p:ext uri="{BB962C8B-B14F-4D97-AF65-F5344CB8AC3E}">
        <p14:creationId xmlns:p14="http://schemas.microsoft.com/office/powerpoint/2010/main" val="4144799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45932" cy="1013800"/>
          </a:xfrm>
        </p:spPr>
        <p:txBody>
          <a:bodyPr/>
          <a:lstStyle/>
          <a:p>
            <a:r>
              <a:rPr lang="es-MX" dirty="0"/>
              <a:t>3.2.3	</a:t>
            </a:r>
            <a:r>
              <a:rPr lang="es-EC" sz="2800" dirty="0"/>
              <a:t>CREACIÓN DE ARCHIVO MENU.</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3365124" cy="4277393"/>
          </a:xfrm>
        </p:spPr>
        <p:txBody>
          <a:bodyPr>
            <a:normAutofit/>
          </a:bodyPr>
          <a:lstStyle/>
          <a:p>
            <a:pPr algn="just"/>
            <a:r>
              <a:rPr lang="es-EC" dirty="0">
                <a:solidFill>
                  <a:schemeClr val="tx1"/>
                </a:solidFill>
              </a:rPr>
              <a:t>Una de las ventanas más importantes es el menú, en este se mostrará la información del usuario, así como los menús a los distintos </a:t>
            </a:r>
            <a:r>
              <a:rPr lang="es-EC" dirty="0" err="1">
                <a:solidFill>
                  <a:schemeClr val="tx1"/>
                </a:solidFill>
              </a:rPr>
              <a:t>cruds</a:t>
            </a:r>
            <a:r>
              <a:rPr lang="es-EC" dirty="0">
                <a:solidFill>
                  <a:schemeClr val="tx1"/>
                </a:solidFill>
              </a:rPr>
              <a:t> y funcionalidades del programa, para ello se debe dirigir a </a:t>
            </a:r>
            <a:r>
              <a:rPr lang="es-EC" dirty="0" err="1">
                <a:solidFill>
                  <a:schemeClr val="tx1"/>
                </a:solidFill>
              </a:rPr>
              <a:t>Web_Pages</a:t>
            </a:r>
            <a:r>
              <a:rPr lang="es-EC" dirty="0">
                <a:solidFill>
                  <a:schemeClr val="tx1"/>
                </a:solidFill>
              </a:rPr>
              <a:t> y seleccionar JSP. </a:t>
            </a:r>
            <a:endParaRPr lang="es-MX" dirty="0">
              <a:solidFill>
                <a:schemeClr val="tx1"/>
              </a:solidFill>
            </a:endParaRPr>
          </a:p>
        </p:txBody>
      </p:sp>
      <p:sp>
        <p:nvSpPr>
          <p:cNvPr id="8" name="CuadroTexto 7">
            <a:extLst>
              <a:ext uri="{FF2B5EF4-FFF2-40B4-BE49-F238E27FC236}">
                <a16:creationId xmlns:a16="http://schemas.microsoft.com/office/drawing/2014/main" id="{48E89DC6-8F33-4E38-9742-D3603E3B85D0}"/>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23</a:t>
            </a:r>
          </a:p>
        </p:txBody>
      </p:sp>
      <p:sp>
        <p:nvSpPr>
          <p:cNvPr id="9" name="CuadroTexto 8">
            <a:extLst>
              <a:ext uri="{FF2B5EF4-FFF2-40B4-BE49-F238E27FC236}">
                <a16:creationId xmlns:a16="http://schemas.microsoft.com/office/drawing/2014/main" id="{9C8D27C4-30FF-9AF4-191B-5A141B14E977}"/>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20</a:t>
            </a:r>
          </a:p>
        </p:txBody>
      </p:sp>
      <p:pic>
        <p:nvPicPr>
          <p:cNvPr id="4" name="Imagen 3">
            <a:extLst>
              <a:ext uri="{FF2B5EF4-FFF2-40B4-BE49-F238E27FC236}">
                <a16:creationId xmlns:a16="http://schemas.microsoft.com/office/drawing/2014/main" id="{7BC7562A-F509-5F9E-3C68-884D81D0D509}"/>
              </a:ext>
            </a:extLst>
          </p:cNvPr>
          <p:cNvPicPr>
            <a:picLocks noChangeAspect="1"/>
          </p:cNvPicPr>
          <p:nvPr/>
        </p:nvPicPr>
        <p:blipFill>
          <a:blip r:embed="rId2"/>
          <a:stretch>
            <a:fillRect/>
          </a:stretch>
        </p:blipFill>
        <p:spPr>
          <a:xfrm>
            <a:off x="4606340" y="2355369"/>
            <a:ext cx="4086225" cy="3800475"/>
          </a:xfrm>
          <a:prstGeom prst="rect">
            <a:avLst/>
          </a:prstGeom>
          <a:ln w="88900" cap="sq" cmpd="thickThin">
            <a:solidFill>
              <a:srgbClr val="000000"/>
            </a:solidFill>
            <a:prstDash val="solid"/>
            <a:miter lim="800000"/>
          </a:ln>
          <a:effectLst>
            <a:innerShdw blurRad="76200">
              <a:srgbClr val="000000"/>
            </a:innerShdw>
          </a:effectLst>
        </p:spPr>
      </p:pic>
      <p:grpSp>
        <p:nvGrpSpPr>
          <p:cNvPr id="14" name="Grupo 13">
            <a:extLst>
              <a:ext uri="{FF2B5EF4-FFF2-40B4-BE49-F238E27FC236}">
                <a16:creationId xmlns:a16="http://schemas.microsoft.com/office/drawing/2014/main" id="{0DAB7565-25FA-77B1-AF94-7A93D705EF86}"/>
              </a:ext>
            </a:extLst>
          </p:cNvPr>
          <p:cNvGrpSpPr/>
          <p:nvPr/>
        </p:nvGrpSpPr>
        <p:grpSpPr>
          <a:xfrm>
            <a:off x="9127861" y="0"/>
            <a:ext cx="3064879" cy="6863088"/>
            <a:chOff x="9127861" y="0"/>
            <a:chExt cx="3064879" cy="6863088"/>
          </a:xfrm>
        </p:grpSpPr>
        <p:sp>
          <p:nvSpPr>
            <p:cNvPr id="15" name="Marcador de contenido 2">
              <a:extLst>
                <a:ext uri="{FF2B5EF4-FFF2-40B4-BE49-F238E27FC236}">
                  <a16:creationId xmlns:a16="http://schemas.microsoft.com/office/drawing/2014/main" id="{DC2E066E-1E40-8383-08FE-545B72E59DA0}"/>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b="1" dirty="0">
                  <a:solidFill>
                    <a:srgbClr val="FFFF00"/>
                  </a:solidFill>
                </a:rPr>
                <a:t>3.2	</a:t>
              </a:r>
              <a:r>
                <a:rPr lang="es-EC" sz="900" b="1" dirty="0">
                  <a:solidFill>
                    <a:srgbClr val="FFFF00"/>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6" name="CuadroTexto 15">
              <a:extLst>
                <a:ext uri="{FF2B5EF4-FFF2-40B4-BE49-F238E27FC236}">
                  <a16:creationId xmlns:a16="http://schemas.microsoft.com/office/drawing/2014/main" id="{36F85104-EA6C-E63C-CBCB-FD71D8BAA158}"/>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44</a:t>
              </a:r>
            </a:p>
          </p:txBody>
        </p:sp>
      </p:grpSp>
    </p:spTree>
    <p:extLst>
      <p:ext uri="{BB962C8B-B14F-4D97-AF65-F5344CB8AC3E}">
        <p14:creationId xmlns:p14="http://schemas.microsoft.com/office/powerpoint/2010/main" val="1529067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8497796" cy="1006340"/>
          </a:xfrm>
        </p:spPr>
        <p:txBody>
          <a:bodyPr>
            <a:normAutofit/>
          </a:bodyPr>
          <a:lstStyle/>
          <a:p>
            <a:pPr algn="just"/>
            <a:r>
              <a:rPr lang="es-EC" dirty="0">
                <a:solidFill>
                  <a:schemeClr val="bg1"/>
                </a:solidFill>
              </a:rPr>
              <a:t>Cree un archivo bajo el nombre “menú” y luego se debe seleccionar finalizar. </a:t>
            </a:r>
            <a:endParaRPr lang="es-ES" dirty="0">
              <a:solidFill>
                <a:schemeClr val="bg1"/>
              </a:solidFill>
            </a:endParaRPr>
          </a:p>
        </p:txBody>
      </p:sp>
      <p:sp>
        <p:nvSpPr>
          <p:cNvPr id="9" name="CuadroTexto 8">
            <a:extLst>
              <a:ext uri="{FF2B5EF4-FFF2-40B4-BE49-F238E27FC236}">
                <a16:creationId xmlns:a16="http://schemas.microsoft.com/office/drawing/2014/main" id="{06FEA55C-D0A1-19C7-4C9F-8619257F7D2D}"/>
              </a:ext>
            </a:extLst>
          </p:cNvPr>
          <p:cNvSpPr txBox="1"/>
          <p:nvPr/>
        </p:nvSpPr>
        <p:spPr>
          <a:xfrm>
            <a:off x="11713580" y="6462978"/>
            <a:ext cx="478420" cy="400110"/>
          </a:xfrm>
          <a:prstGeom prst="rect">
            <a:avLst/>
          </a:prstGeom>
          <a:noFill/>
        </p:spPr>
        <p:txBody>
          <a:bodyPr wrap="square" rtlCol="0">
            <a:spAutoFit/>
          </a:bodyPr>
          <a:lstStyle/>
          <a:p>
            <a:pPr algn="ctr"/>
            <a:r>
              <a:rPr lang="es-EC" sz="2000" dirty="0">
                <a:solidFill>
                  <a:schemeClr val="bg1"/>
                </a:solidFill>
              </a:rPr>
              <a:t>3</a:t>
            </a:r>
          </a:p>
        </p:txBody>
      </p:sp>
      <p:pic>
        <p:nvPicPr>
          <p:cNvPr id="4" name="Imagen 3">
            <a:extLst>
              <a:ext uri="{FF2B5EF4-FFF2-40B4-BE49-F238E27FC236}">
                <a16:creationId xmlns:a16="http://schemas.microsoft.com/office/drawing/2014/main" id="{67129139-998C-74A7-4FF4-F7A5FF7E564B}"/>
              </a:ext>
            </a:extLst>
          </p:cNvPr>
          <p:cNvPicPr>
            <a:picLocks noChangeAspect="1"/>
          </p:cNvPicPr>
          <p:nvPr/>
        </p:nvPicPr>
        <p:blipFill>
          <a:blip r:embed="rId2"/>
          <a:stretch>
            <a:fillRect/>
          </a:stretch>
        </p:blipFill>
        <p:spPr>
          <a:xfrm>
            <a:off x="1396648" y="2472222"/>
            <a:ext cx="6907007" cy="3050272"/>
          </a:xfrm>
          <a:prstGeom prst="rect">
            <a:avLst/>
          </a:prstGeom>
          <a:ln w="88900" cap="sq" cmpd="thickThin">
            <a:solidFill>
              <a:srgbClr val="000000"/>
            </a:solidFill>
            <a:prstDash val="solid"/>
            <a:miter lim="800000"/>
          </a:ln>
          <a:effectLst>
            <a:innerShdw blurRad="76200">
              <a:srgbClr val="000000"/>
            </a:innerShdw>
          </a:effectLst>
        </p:spPr>
      </p:pic>
      <p:grpSp>
        <p:nvGrpSpPr>
          <p:cNvPr id="11" name="Grupo 10">
            <a:extLst>
              <a:ext uri="{FF2B5EF4-FFF2-40B4-BE49-F238E27FC236}">
                <a16:creationId xmlns:a16="http://schemas.microsoft.com/office/drawing/2014/main" id="{9D9E816A-B718-F281-56B7-3CC93F84B1F2}"/>
              </a:ext>
            </a:extLst>
          </p:cNvPr>
          <p:cNvGrpSpPr/>
          <p:nvPr/>
        </p:nvGrpSpPr>
        <p:grpSpPr>
          <a:xfrm>
            <a:off x="9127861" y="0"/>
            <a:ext cx="3064879" cy="6863088"/>
            <a:chOff x="9127861" y="0"/>
            <a:chExt cx="3064879" cy="6863088"/>
          </a:xfrm>
        </p:grpSpPr>
        <p:sp>
          <p:nvSpPr>
            <p:cNvPr id="12" name="Marcador de contenido 2">
              <a:extLst>
                <a:ext uri="{FF2B5EF4-FFF2-40B4-BE49-F238E27FC236}">
                  <a16:creationId xmlns:a16="http://schemas.microsoft.com/office/drawing/2014/main" id="{9AEE0976-4306-0A1C-EAAF-D902C15836CF}"/>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b="1" dirty="0">
                  <a:solidFill>
                    <a:srgbClr val="FFFF00"/>
                  </a:solidFill>
                </a:rPr>
                <a:t>3.2	</a:t>
              </a:r>
              <a:r>
                <a:rPr lang="es-EC" sz="900" b="1" dirty="0">
                  <a:solidFill>
                    <a:srgbClr val="FFFF00"/>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3" name="CuadroTexto 12">
              <a:extLst>
                <a:ext uri="{FF2B5EF4-FFF2-40B4-BE49-F238E27FC236}">
                  <a16:creationId xmlns:a16="http://schemas.microsoft.com/office/drawing/2014/main" id="{936D8D7E-C7D9-099A-2EBD-08AEAC975A84}"/>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45</a:t>
              </a:r>
            </a:p>
          </p:txBody>
        </p:sp>
      </p:grpSp>
    </p:spTree>
    <p:extLst>
      <p:ext uri="{BB962C8B-B14F-4D97-AF65-F5344CB8AC3E}">
        <p14:creationId xmlns:p14="http://schemas.microsoft.com/office/powerpoint/2010/main" val="3253367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45932" cy="1013800"/>
          </a:xfrm>
        </p:spPr>
        <p:txBody>
          <a:bodyPr/>
          <a:lstStyle/>
          <a:p>
            <a:r>
              <a:rPr lang="es-MX" dirty="0"/>
              <a:t>3.2.4	</a:t>
            </a:r>
            <a:r>
              <a:rPr lang="es-EC" sz="2800" dirty="0"/>
              <a:t>CREACIÓN DE ARCHIVO CAMBIARPASSWORD.</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3365124" cy="4277393"/>
          </a:xfrm>
        </p:spPr>
        <p:txBody>
          <a:bodyPr>
            <a:normAutofit/>
          </a:bodyPr>
          <a:lstStyle/>
          <a:p>
            <a:pPr algn="just"/>
            <a:r>
              <a:rPr lang="es-EC" dirty="0">
                <a:solidFill>
                  <a:schemeClr val="tx1"/>
                </a:solidFill>
              </a:rPr>
              <a:t>Uno de los requerimientos de la aplicación es poder cambiar la contraseña si es la primera vez que un usuario inicia sesión o si resetea su contraseña, para hacer esto se crea un nuevo archivo JSP Page. </a:t>
            </a:r>
            <a:endParaRPr lang="es-MX" dirty="0">
              <a:solidFill>
                <a:schemeClr val="tx1"/>
              </a:solidFill>
            </a:endParaRPr>
          </a:p>
        </p:txBody>
      </p:sp>
      <p:sp>
        <p:nvSpPr>
          <p:cNvPr id="8" name="CuadroTexto 7">
            <a:extLst>
              <a:ext uri="{FF2B5EF4-FFF2-40B4-BE49-F238E27FC236}">
                <a16:creationId xmlns:a16="http://schemas.microsoft.com/office/drawing/2014/main" id="{48E89DC6-8F33-4E38-9742-D3603E3B85D0}"/>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23</a:t>
            </a:r>
          </a:p>
        </p:txBody>
      </p:sp>
      <p:sp>
        <p:nvSpPr>
          <p:cNvPr id="9" name="CuadroTexto 8">
            <a:extLst>
              <a:ext uri="{FF2B5EF4-FFF2-40B4-BE49-F238E27FC236}">
                <a16:creationId xmlns:a16="http://schemas.microsoft.com/office/drawing/2014/main" id="{9C8D27C4-30FF-9AF4-191B-5A141B14E977}"/>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20</a:t>
            </a:r>
          </a:p>
        </p:txBody>
      </p:sp>
      <p:pic>
        <p:nvPicPr>
          <p:cNvPr id="10" name="Imagen 9">
            <a:extLst>
              <a:ext uri="{FF2B5EF4-FFF2-40B4-BE49-F238E27FC236}">
                <a16:creationId xmlns:a16="http://schemas.microsoft.com/office/drawing/2014/main" id="{E0B0AE20-B198-9204-53E8-51BEF1B0CC58}"/>
              </a:ext>
            </a:extLst>
          </p:cNvPr>
          <p:cNvPicPr>
            <a:picLocks noChangeAspect="1"/>
          </p:cNvPicPr>
          <p:nvPr/>
        </p:nvPicPr>
        <p:blipFill>
          <a:blip r:embed="rId2"/>
          <a:stretch>
            <a:fillRect/>
          </a:stretch>
        </p:blipFill>
        <p:spPr>
          <a:xfrm>
            <a:off x="4522050" y="2355369"/>
            <a:ext cx="4086225" cy="3800475"/>
          </a:xfrm>
          <a:prstGeom prst="rect">
            <a:avLst/>
          </a:prstGeom>
          <a:ln w="88900" cap="sq" cmpd="thickThin">
            <a:solidFill>
              <a:srgbClr val="000000"/>
            </a:solidFill>
            <a:prstDash val="solid"/>
            <a:miter lim="800000"/>
          </a:ln>
          <a:effectLst>
            <a:innerShdw blurRad="76200">
              <a:srgbClr val="000000"/>
            </a:innerShdw>
          </a:effectLst>
        </p:spPr>
      </p:pic>
      <p:grpSp>
        <p:nvGrpSpPr>
          <p:cNvPr id="14" name="Grupo 13">
            <a:extLst>
              <a:ext uri="{FF2B5EF4-FFF2-40B4-BE49-F238E27FC236}">
                <a16:creationId xmlns:a16="http://schemas.microsoft.com/office/drawing/2014/main" id="{54776496-0D8D-E781-CB4B-94DFE010A3C1}"/>
              </a:ext>
            </a:extLst>
          </p:cNvPr>
          <p:cNvGrpSpPr/>
          <p:nvPr/>
        </p:nvGrpSpPr>
        <p:grpSpPr>
          <a:xfrm>
            <a:off x="9127861" y="0"/>
            <a:ext cx="3064879" cy="6863088"/>
            <a:chOff x="9127861" y="0"/>
            <a:chExt cx="3064879" cy="6863088"/>
          </a:xfrm>
        </p:grpSpPr>
        <p:sp>
          <p:nvSpPr>
            <p:cNvPr id="15" name="Marcador de contenido 2">
              <a:extLst>
                <a:ext uri="{FF2B5EF4-FFF2-40B4-BE49-F238E27FC236}">
                  <a16:creationId xmlns:a16="http://schemas.microsoft.com/office/drawing/2014/main" id="{BBC9B73E-415F-1303-48F3-D5F5E3573BD2}"/>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b="1" dirty="0">
                  <a:solidFill>
                    <a:srgbClr val="FFFF00"/>
                  </a:solidFill>
                </a:rPr>
                <a:t>3.2	</a:t>
              </a:r>
              <a:r>
                <a:rPr lang="es-EC" sz="900" b="1" dirty="0">
                  <a:solidFill>
                    <a:srgbClr val="FFFF00"/>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6" name="CuadroTexto 15">
              <a:extLst>
                <a:ext uri="{FF2B5EF4-FFF2-40B4-BE49-F238E27FC236}">
                  <a16:creationId xmlns:a16="http://schemas.microsoft.com/office/drawing/2014/main" id="{98AEBA2A-0C3F-9CA8-A562-D4CC0E3639B9}"/>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46</a:t>
              </a:r>
            </a:p>
          </p:txBody>
        </p:sp>
      </p:grpSp>
    </p:spTree>
    <p:extLst>
      <p:ext uri="{BB962C8B-B14F-4D97-AF65-F5344CB8AC3E}">
        <p14:creationId xmlns:p14="http://schemas.microsoft.com/office/powerpoint/2010/main" val="2750800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8497796" cy="1006340"/>
          </a:xfrm>
        </p:spPr>
        <p:txBody>
          <a:bodyPr>
            <a:normAutofit/>
          </a:bodyPr>
          <a:lstStyle/>
          <a:p>
            <a:pPr algn="just"/>
            <a:r>
              <a:rPr lang="es-EC" dirty="0">
                <a:solidFill>
                  <a:schemeClr val="bg1"/>
                </a:solidFill>
              </a:rPr>
              <a:t>Cree un archivo bajo el nombre “</a:t>
            </a:r>
            <a:r>
              <a:rPr lang="es-EC" dirty="0" err="1">
                <a:solidFill>
                  <a:schemeClr val="bg1"/>
                </a:solidFill>
              </a:rPr>
              <a:t>cambiarPassword</a:t>
            </a:r>
            <a:r>
              <a:rPr lang="es-EC" dirty="0">
                <a:solidFill>
                  <a:schemeClr val="bg1"/>
                </a:solidFill>
              </a:rPr>
              <a:t>” y luego se debe seleccionar finalizar.</a:t>
            </a:r>
            <a:endParaRPr lang="es-ES" dirty="0">
              <a:solidFill>
                <a:schemeClr val="bg1"/>
              </a:solidFill>
            </a:endParaRPr>
          </a:p>
        </p:txBody>
      </p:sp>
      <p:sp>
        <p:nvSpPr>
          <p:cNvPr id="9" name="CuadroTexto 8">
            <a:extLst>
              <a:ext uri="{FF2B5EF4-FFF2-40B4-BE49-F238E27FC236}">
                <a16:creationId xmlns:a16="http://schemas.microsoft.com/office/drawing/2014/main" id="{06FEA55C-D0A1-19C7-4C9F-8619257F7D2D}"/>
              </a:ext>
            </a:extLst>
          </p:cNvPr>
          <p:cNvSpPr txBox="1"/>
          <p:nvPr/>
        </p:nvSpPr>
        <p:spPr>
          <a:xfrm>
            <a:off x="11713580" y="6462978"/>
            <a:ext cx="478420" cy="400110"/>
          </a:xfrm>
          <a:prstGeom prst="rect">
            <a:avLst/>
          </a:prstGeom>
          <a:noFill/>
        </p:spPr>
        <p:txBody>
          <a:bodyPr wrap="square" rtlCol="0">
            <a:spAutoFit/>
          </a:bodyPr>
          <a:lstStyle/>
          <a:p>
            <a:pPr algn="ctr"/>
            <a:r>
              <a:rPr lang="es-EC" sz="2000" dirty="0">
                <a:solidFill>
                  <a:schemeClr val="bg1"/>
                </a:solidFill>
              </a:rPr>
              <a:t>3</a:t>
            </a:r>
          </a:p>
        </p:txBody>
      </p:sp>
      <p:pic>
        <p:nvPicPr>
          <p:cNvPr id="3" name="Imagen 2" descr="Interfaz de usuario gráfica, Texto, Aplicación, Correo electrónico&#10;&#10;Descripción generada automáticamente">
            <a:extLst>
              <a:ext uri="{FF2B5EF4-FFF2-40B4-BE49-F238E27FC236}">
                <a16:creationId xmlns:a16="http://schemas.microsoft.com/office/drawing/2014/main" id="{5C93B05F-80FF-26C9-67DB-460F87FFFB1A}"/>
              </a:ext>
            </a:extLst>
          </p:cNvPr>
          <p:cNvPicPr>
            <a:picLocks noChangeAspect="1"/>
          </p:cNvPicPr>
          <p:nvPr/>
        </p:nvPicPr>
        <p:blipFill>
          <a:blip r:embed="rId2"/>
          <a:stretch>
            <a:fillRect/>
          </a:stretch>
        </p:blipFill>
        <p:spPr>
          <a:xfrm>
            <a:off x="1216943" y="2388285"/>
            <a:ext cx="7181288" cy="3134210"/>
          </a:xfrm>
          <a:prstGeom prst="rect">
            <a:avLst/>
          </a:prstGeom>
          <a:ln w="88900" cap="sq" cmpd="thickThin">
            <a:solidFill>
              <a:srgbClr val="000000"/>
            </a:solidFill>
            <a:prstDash val="solid"/>
            <a:miter lim="800000"/>
          </a:ln>
          <a:effectLst>
            <a:innerShdw blurRad="76200">
              <a:srgbClr val="000000"/>
            </a:innerShdw>
          </a:effectLst>
        </p:spPr>
      </p:pic>
      <p:grpSp>
        <p:nvGrpSpPr>
          <p:cNvPr id="11" name="Grupo 10">
            <a:extLst>
              <a:ext uri="{FF2B5EF4-FFF2-40B4-BE49-F238E27FC236}">
                <a16:creationId xmlns:a16="http://schemas.microsoft.com/office/drawing/2014/main" id="{8B6470E2-F5A6-6ECA-9230-DE17AE98AAC3}"/>
              </a:ext>
            </a:extLst>
          </p:cNvPr>
          <p:cNvGrpSpPr/>
          <p:nvPr/>
        </p:nvGrpSpPr>
        <p:grpSpPr>
          <a:xfrm>
            <a:off x="9127861" y="0"/>
            <a:ext cx="3064879" cy="6863088"/>
            <a:chOff x="9127861" y="0"/>
            <a:chExt cx="3064879" cy="6863088"/>
          </a:xfrm>
        </p:grpSpPr>
        <p:sp>
          <p:nvSpPr>
            <p:cNvPr id="12" name="Marcador de contenido 2">
              <a:extLst>
                <a:ext uri="{FF2B5EF4-FFF2-40B4-BE49-F238E27FC236}">
                  <a16:creationId xmlns:a16="http://schemas.microsoft.com/office/drawing/2014/main" id="{7A849490-128B-F594-AA8E-6951B28C4418}"/>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b="1" dirty="0">
                  <a:solidFill>
                    <a:srgbClr val="FFFF00"/>
                  </a:solidFill>
                </a:rPr>
                <a:t>3.2	</a:t>
              </a:r>
              <a:r>
                <a:rPr lang="es-EC" sz="900" b="1" dirty="0">
                  <a:solidFill>
                    <a:srgbClr val="FFFF00"/>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3" name="CuadroTexto 12">
              <a:extLst>
                <a:ext uri="{FF2B5EF4-FFF2-40B4-BE49-F238E27FC236}">
                  <a16:creationId xmlns:a16="http://schemas.microsoft.com/office/drawing/2014/main" id="{911DE474-04A0-CA2A-6F76-4297BA47EEB0}"/>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47</a:t>
              </a:r>
            </a:p>
          </p:txBody>
        </p:sp>
      </p:grpSp>
    </p:spTree>
    <p:extLst>
      <p:ext uri="{BB962C8B-B14F-4D97-AF65-F5344CB8AC3E}">
        <p14:creationId xmlns:p14="http://schemas.microsoft.com/office/powerpoint/2010/main" val="2409327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1" y="702156"/>
            <a:ext cx="8695155" cy="1013800"/>
          </a:xfrm>
        </p:spPr>
        <p:txBody>
          <a:bodyPr/>
          <a:lstStyle/>
          <a:p>
            <a:r>
              <a:rPr lang="es-MX" dirty="0"/>
              <a:t>3.2.5	</a:t>
            </a:r>
            <a:r>
              <a:rPr lang="es-EC" sz="2800" dirty="0"/>
              <a:t> CREACIÓN DE ARCHIVO RESETEARPASSWORD.</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3365124" cy="4277393"/>
          </a:xfrm>
        </p:spPr>
        <p:txBody>
          <a:bodyPr>
            <a:normAutofit/>
          </a:bodyPr>
          <a:lstStyle/>
          <a:p>
            <a:pPr algn="just"/>
            <a:r>
              <a:rPr lang="es-EC" dirty="0">
                <a:solidFill>
                  <a:schemeClr val="tx1"/>
                </a:solidFill>
              </a:rPr>
              <a:t>Al igual que la vista anterior, se necesita una pantalla para poder enviar el correo con la contraseña reseteada, para ello se crea la siguiente vista de la misma forma seleccionando un nuevo JSP Page. </a:t>
            </a:r>
            <a:endParaRPr lang="es-MX" dirty="0">
              <a:solidFill>
                <a:schemeClr val="tx1"/>
              </a:solidFill>
            </a:endParaRPr>
          </a:p>
        </p:txBody>
      </p:sp>
      <p:sp>
        <p:nvSpPr>
          <p:cNvPr id="8" name="CuadroTexto 7">
            <a:extLst>
              <a:ext uri="{FF2B5EF4-FFF2-40B4-BE49-F238E27FC236}">
                <a16:creationId xmlns:a16="http://schemas.microsoft.com/office/drawing/2014/main" id="{48E89DC6-8F33-4E38-9742-D3603E3B85D0}"/>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23</a:t>
            </a:r>
          </a:p>
        </p:txBody>
      </p:sp>
      <p:sp>
        <p:nvSpPr>
          <p:cNvPr id="9" name="CuadroTexto 8">
            <a:extLst>
              <a:ext uri="{FF2B5EF4-FFF2-40B4-BE49-F238E27FC236}">
                <a16:creationId xmlns:a16="http://schemas.microsoft.com/office/drawing/2014/main" id="{9C8D27C4-30FF-9AF4-191B-5A141B14E977}"/>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20</a:t>
            </a:r>
          </a:p>
        </p:txBody>
      </p:sp>
      <p:pic>
        <p:nvPicPr>
          <p:cNvPr id="4" name="Imagen 3" descr="Interfaz de usuario gráfica, Texto, Aplicación&#10;&#10;Descripción generada automáticamente">
            <a:extLst>
              <a:ext uri="{FF2B5EF4-FFF2-40B4-BE49-F238E27FC236}">
                <a16:creationId xmlns:a16="http://schemas.microsoft.com/office/drawing/2014/main" id="{9DEA270B-8B7F-4A7F-83FE-7A7B73C3E314}"/>
              </a:ext>
            </a:extLst>
          </p:cNvPr>
          <p:cNvPicPr>
            <a:picLocks noChangeAspect="1"/>
          </p:cNvPicPr>
          <p:nvPr/>
        </p:nvPicPr>
        <p:blipFill>
          <a:blip r:embed="rId2"/>
          <a:stretch>
            <a:fillRect/>
          </a:stretch>
        </p:blipFill>
        <p:spPr>
          <a:xfrm>
            <a:off x="4678529" y="2355369"/>
            <a:ext cx="4086225" cy="3800475"/>
          </a:xfrm>
          <a:prstGeom prst="rect">
            <a:avLst/>
          </a:prstGeom>
          <a:ln w="88900" cap="sq" cmpd="thickThin">
            <a:solidFill>
              <a:srgbClr val="000000"/>
            </a:solidFill>
            <a:prstDash val="solid"/>
            <a:miter lim="800000"/>
          </a:ln>
          <a:effectLst>
            <a:innerShdw blurRad="76200">
              <a:srgbClr val="000000"/>
            </a:innerShdw>
          </a:effectLst>
        </p:spPr>
      </p:pic>
      <p:grpSp>
        <p:nvGrpSpPr>
          <p:cNvPr id="14" name="Grupo 13">
            <a:extLst>
              <a:ext uri="{FF2B5EF4-FFF2-40B4-BE49-F238E27FC236}">
                <a16:creationId xmlns:a16="http://schemas.microsoft.com/office/drawing/2014/main" id="{631ECB48-2315-D0E0-3739-01F2AE0DC2BF}"/>
              </a:ext>
            </a:extLst>
          </p:cNvPr>
          <p:cNvGrpSpPr/>
          <p:nvPr/>
        </p:nvGrpSpPr>
        <p:grpSpPr>
          <a:xfrm>
            <a:off x="9127861" y="0"/>
            <a:ext cx="3064879" cy="6863088"/>
            <a:chOff x="9127861" y="0"/>
            <a:chExt cx="3064879" cy="6863088"/>
          </a:xfrm>
        </p:grpSpPr>
        <p:sp>
          <p:nvSpPr>
            <p:cNvPr id="15" name="Marcador de contenido 2">
              <a:extLst>
                <a:ext uri="{FF2B5EF4-FFF2-40B4-BE49-F238E27FC236}">
                  <a16:creationId xmlns:a16="http://schemas.microsoft.com/office/drawing/2014/main" id="{AAE34039-28E1-06BB-64B5-6B788FB0144B}"/>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b="1" dirty="0">
                  <a:solidFill>
                    <a:srgbClr val="FFFF00"/>
                  </a:solidFill>
                </a:rPr>
                <a:t>3.2	</a:t>
              </a:r>
              <a:r>
                <a:rPr lang="es-EC" sz="900" b="1" dirty="0">
                  <a:solidFill>
                    <a:srgbClr val="FFFF00"/>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6" name="CuadroTexto 15">
              <a:extLst>
                <a:ext uri="{FF2B5EF4-FFF2-40B4-BE49-F238E27FC236}">
                  <a16:creationId xmlns:a16="http://schemas.microsoft.com/office/drawing/2014/main" id="{AE839AD2-CCFA-68DA-FC24-17CF75192138}"/>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48</a:t>
              </a:r>
            </a:p>
          </p:txBody>
        </p:sp>
      </p:grpSp>
    </p:spTree>
    <p:extLst>
      <p:ext uri="{BB962C8B-B14F-4D97-AF65-F5344CB8AC3E}">
        <p14:creationId xmlns:p14="http://schemas.microsoft.com/office/powerpoint/2010/main" val="2000729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8497796" cy="1006340"/>
          </a:xfrm>
        </p:spPr>
        <p:txBody>
          <a:bodyPr>
            <a:normAutofit/>
          </a:bodyPr>
          <a:lstStyle/>
          <a:p>
            <a:pPr algn="just"/>
            <a:r>
              <a:rPr lang="es-EC" dirty="0">
                <a:solidFill>
                  <a:schemeClr val="bg1"/>
                </a:solidFill>
              </a:rPr>
              <a:t>Cree un archivo bajo el nombre “</a:t>
            </a:r>
            <a:r>
              <a:rPr lang="es-EC" dirty="0" err="1">
                <a:solidFill>
                  <a:schemeClr val="bg1"/>
                </a:solidFill>
              </a:rPr>
              <a:t>resetarPassword</a:t>
            </a:r>
            <a:r>
              <a:rPr lang="es-EC" dirty="0">
                <a:solidFill>
                  <a:schemeClr val="bg1"/>
                </a:solidFill>
              </a:rPr>
              <a:t>” y luego se debe seleccionar finalizar. </a:t>
            </a:r>
            <a:endParaRPr lang="es-ES" dirty="0">
              <a:solidFill>
                <a:schemeClr val="bg1"/>
              </a:solidFill>
            </a:endParaRPr>
          </a:p>
        </p:txBody>
      </p:sp>
      <p:sp>
        <p:nvSpPr>
          <p:cNvPr id="9" name="CuadroTexto 8">
            <a:extLst>
              <a:ext uri="{FF2B5EF4-FFF2-40B4-BE49-F238E27FC236}">
                <a16:creationId xmlns:a16="http://schemas.microsoft.com/office/drawing/2014/main" id="{06FEA55C-D0A1-19C7-4C9F-8619257F7D2D}"/>
              </a:ext>
            </a:extLst>
          </p:cNvPr>
          <p:cNvSpPr txBox="1"/>
          <p:nvPr/>
        </p:nvSpPr>
        <p:spPr>
          <a:xfrm>
            <a:off x="11713580" y="6462978"/>
            <a:ext cx="478420" cy="400110"/>
          </a:xfrm>
          <a:prstGeom prst="rect">
            <a:avLst/>
          </a:prstGeom>
          <a:noFill/>
        </p:spPr>
        <p:txBody>
          <a:bodyPr wrap="square" rtlCol="0">
            <a:spAutoFit/>
          </a:bodyPr>
          <a:lstStyle/>
          <a:p>
            <a:pPr algn="ctr"/>
            <a:r>
              <a:rPr lang="es-EC" sz="2000" dirty="0">
                <a:solidFill>
                  <a:schemeClr val="bg1"/>
                </a:solidFill>
              </a:rPr>
              <a:t>3</a:t>
            </a:r>
          </a:p>
        </p:txBody>
      </p:sp>
      <p:pic>
        <p:nvPicPr>
          <p:cNvPr id="4" name="Imagen 3" descr="Interfaz de usuario gráfica, Texto, Aplicación, Correo electrónico&#10;&#10;Descripción generada automáticamente">
            <a:extLst>
              <a:ext uri="{FF2B5EF4-FFF2-40B4-BE49-F238E27FC236}">
                <a16:creationId xmlns:a16="http://schemas.microsoft.com/office/drawing/2014/main" id="{C1FDDFCF-C010-EBB3-2815-26F728F9F764}"/>
              </a:ext>
            </a:extLst>
          </p:cNvPr>
          <p:cNvPicPr>
            <a:picLocks noChangeAspect="1"/>
          </p:cNvPicPr>
          <p:nvPr/>
        </p:nvPicPr>
        <p:blipFill>
          <a:blip r:embed="rId2"/>
          <a:stretch>
            <a:fillRect/>
          </a:stretch>
        </p:blipFill>
        <p:spPr>
          <a:xfrm>
            <a:off x="1255293" y="2494980"/>
            <a:ext cx="6916533" cy="3039545"/>
          </a:xfrm>
          <a:prstGeom prst="rect">
            <a:avLst/>
          </a:prstGeom>
          <a:ln w="88900" cap="sq" cmpd="thickThin">
            <a:solidFill>
              <a:srgbClr val="000000"/>
            </a:solidFill>
            <a:prstDash val="solid"/>
            <a:miter lim="800000"/>
          </a:ln>
          <a:effectLst>
            <a:innerShdw blurRad="76200">
              <a:srgbClr val="000000"/>
            </a:innerShdw>
          </a:effectLst>
        </p:spPr>
      </p:pic>
      <p:grpSp>
        <p:nvGrpSpPr>
          <p:cNvPr id="11" name="Grupo 10">
            <a:extLst>
              <a:ext uri="{FF2B5EF4-FFF2-40B4-BE49-F238E27FC236}">
                <a16:creationId xmlns:a16="http://schemas.microsoft.com/office/drawing/2014/main" id="{546CF7A7-572A-1FCA-33C2-A6AD88442B73}"/>
              </a:ext>
            </a:extLst>
          </p:cNvPr>
          <p:cNvGrpSpPr/>
          <p:nvPr/>
        </p:nvGrpSpPr>
        <p:grpSpPr>
          <a:xfrm>
            <a:off x="9127861" y="0"/>
            <a:ext cx="3064879" cy="6863088"/>
            <a:chOff x="9127861" y="0"/>
            <a:chExt cx="3064879" cy="6863088"/>
          </a:xfrm>
        </p:grpSpPr>
        <p:sp>
          <p:nvSpPr>
            <p:cNvPr id="12" name="Marcador de contenido 2">
              <a:extLst>
                <a:ext uri="{FF2B5EF4-FFF2-40B4-BE49-F238E27FC236}">
                  <a16:creationId xmlns:a16="http://schemas.microsoft.com/office/drawing/2014/main" id="{298A4584-A93E-66DB-0B79-6D06401A2FCA}"/>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b="1" dirty="0">
                  <a:solidFill>
                    <a:srgbClr val="FFFF00"/>
                  </a:solidFill>
                </a:rPr>
                <a:t>3.2	</a:t>
              </a:r>
              <a:r>
                <a:rPr lang="es-EC" sz="900" b="1" dirty="0">
                  <a:solidFill>
                    <a:srgbClr val="FFFF00"/>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3" name="CuadroTexto 12">
              <a:extLst>
                <a:ext uri="{FF2B5EF4-FFF2-40B4-BE49-F238E27FC236}">
                  <a16:creationId xmlns:a16="http://schemas.microsoft.com/office/drawing/2014/main" id="{221AF6EF-3EEB-D316-2DA3-842584A2246E}"/>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49</a:t>
              </a:r>
            </a:p>
          </p:txBody>
        </p:sp>
      </p:grpSp>
    </p:spTree>
    <p:extLst>
      <p:ext uri="{BB962C8B-B14F-4D97-AF65-F5344CB8AC3E}">
        <p14:creationId xmlns:p14="http://schemas.microsoft.com/office/powerpoint/2010/main" val="3260336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581193" y="702156"/>
            <a:ext cx="8545931" cy="1013800"/>
          </a:xfrm>
        </p:spPr>
        <p:txBody>
          <a:bodyPr/>
          <a:lstStyle/>
          <a:p>
            <a:r>
              <a:rPr lang="es-ES" dirty="0"/>
              <a:t>2.2		</a:t>
            </a:r>
            <a:r>
              <a:rPr lang="nl-NL" dirty="0"/>
              <a:t>INTEGRACION A BASES DE DATOS DESDE JAVA.</a:t>
            </a:r>
            <a:endParaRPr lang="es-ES" dirty="0"/>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3" y="2180496"/>
            <a:ext cx="8413952" cy="4277394"/>
          </a:xfrm>
        </p:spPr>
        <p:txBody>
          <a:bodyPr>
            <a:normAutofit fontScale="85000" lnSpcReduction="10000"/>
          </a:bodyPr>
          <a:lstStyle/>
          <a:p>
            <a:pPr marL="0" indent="0" algn="just">
              <a:buNone/>
            </a:pPr>
            <a:r>
              <a:rPr lang="es-EC" sz="1800" dirty="0">
                <a:solidFill>
                  <a:schemeClr val="tx1"/>
                </a:solidFill>
              </a:rPr>
              <a:t>Cuando se habla de la conexión de una aplicación con una base de datos no [2] existe una única forma de realizar este proceso, ya que existen varias formas de conectar una aplicación web desarrollada en Java con una base de datos, algunos ejemplos son:</a:t>
            </a:r>
          </a:p>
          <a:p>
            <a:pPr marL="305435" indent="-305435" algn="just"/>
            <a:r>
              <a:rPr lang="es-EC" sz="1800" dirty="0">
                <a:solidFill>
                  <a:schemeClr val="tx1"/>
                </a:solidFill>
              </a:rPr>
              <a:t>JDBC (Java </a:t>
            </a:r>
            <a:r>
              <a:rPr lang="es-EC" sz="1800" dirty="0" err="1">
                <a:solidFill>
                  <a:schemeClr val="tx1"/>
                </a:solidFill>
              </a:rPr>
              <a:t>Database</a:t>
            </a:r>
            <a:r>
              <a:rPr lang="es-EC" sz="1800" dirty="0">
                <a:solidFill>
                  <a:schemeClr val="tx1"/>
                </a:solidFill>
              </a:rPr>
              <a:t> </a:t>
            </a:r>
            <a:r>
              <a:rPr lang="es-EC" sz="1800" dirty="0" err="1">
                <a:solidFill>
                  <a:schemeClr val="tx1"/>
                </a:solidFill>
              </a:rPr>
              <a:t>Connectivity</a:t>
            </a:r>
            <a:r>
              <a:rPr lang="es-EC" sz="1800" dirty="0">
                <a:solidFill>
                  <a:schemeClr val="tx1"/>
                </a:solidFill>
              </a:rPr>
              <a:t>): Es una interfaz de programación de aplicaciones (API) que permite a los desarrolladores de Java interactuar con cualquier base de datos soportada mediante un controlador JDBC. Con JDBC, una aplicación puede enviar comandos SQL a una base de datos y procesar los resultados.</a:t>
            </a:r>
          </a:p>
          <a:p>
            <a:pPr marL="305435" indent="-305435" algn="just"/>
            <a:r>
              <a:rPr lang="es-EC" sz="1800" dirty="0">
                <a:solidFill>
                  <a:schemeClr val="tx1"/>
                </a:solidFill>
              </a:rPr>
              <a:t>JPA (Java </a:t>
            </a:r>
            <a:r>
              <a:rPr lang="es-EC" sz="1800" dirty="0" err="1">
                <a:solidFill>
                  <a:schemeClr val="tx1"/>
                </a:solidFill>
              </a:rPr>
              <a:t>Persistence</a:t>
            </a:r>
            <a:r>
              <a:rPr lang="es-EC" sz="1800" dirty="0">
                <a:solidFill>
                  <a:schemeClr val="tx1"/>
                </a:solidFill>
              </a:rPr>
              <a:t> API): Es una interfaz de programación de aplicaciones que proporciona una manera de acceder a una base de datos mediante objetos Java. JPA utiliza un modelo de objeto-relacional (ORM) para mapear las tablas de una base de datos con las clases Java correspondientes.</a:t>
            </a:r>
          </a:p>
          <a:p>
            <a:pPr marL="305435" indent="-305435" algn="just"/>
            <a:r>
              <a:rPr lang="es-EC" sz="1800" dirty="0" err="1">
                <a:solidFill>
                  <a:schemeClr val="tx1"/>
                </a:solidFill>
              </a:rPr>
              <a:t>Hibernate</a:t>
            </a:r>
            <a:r>
              <a:rPr lang="es-EC" sz="1800" dirty="0">
                <a:solidFill>
                  <a:schemeClr val="tx1"/>
                </a:solidFill>
              </a:rPr>
              <a:t>: Es una implementación popular de JPA. </a:t>
            </a:r>
            <a:r>
              <a:rPr lang="es-EC" sz="1800" dirty="0" err="1">
                <a:solidFill>
                  <a:schemeClr val="tx1"/>
                </a:solidFill>
              </a:rPr>
              <a:t>Hibernate</a:t>
            </a:r>
            <a:r>
              <a:rPr lang="es-EC" sz="1800" dirty="0">
                <a:solidFill>
                  <a:schemeClr val="tx1"/>
                </a:solidFill>
              </a:rPr>
              <a:t> proporciona una interfaz para interactuar con una base de datos mediante objetos Java y mapea automáticamente los objetos a las tablas de la base de datos.</a:t>
            </a:r>
          </a:p>
          <a:p>
            <a:pPr marL="305435" indent="-305435" algn="just"/>
            <a:r>
              <a:rPr lang="es-EC" sz="1800" dirty="0">
                <a:solidFill>
                  <a:schemeClr val="tx1"/>
                </a:solidFill>
              </a:rPr>
              <a:t>Spring Data: Es un marco de trabajo que proporciona una interfaz para interactuar con una base de datos mediante objetos Java. Spring Data se basa en JPA y </a:t>
            </a:r>
            <a:r>
              <a:rPr lang="es-EC" sz="1800" dirty="0" err="1">
                <a:solidFill>
                  <a:schemeClr val="tx1"/>
                </a:solidFill>
              </a:rPr>
              <a:t>Hibernate</a:t>
            </a:r>
            <a:r>
              <a:rPr lang="es-EC" sz="1800" dirty="0">
                <a:solidFill>
                  <a:schemeClr val="tx1"/>
                </a:solidFill>
              </a:rPr>
              <a:t>, y proporciona una interfaz de programación de aplicaciones consistente para diferentes tipos de bases de datos.</a:t>
            </a:r>
          </a:p>
        </p:txBody>
      </p:sp>
      <p:sp>
        <p:nvSpPr>
          <p:cNvPr id="8" name="CuadroTexto 7">
            <a:extLst>
              <a:ext uri="{FF2B5EF4-FFF2-40B4-BE49-F238E27FC236}">
                <a16:creationId xmlns:a16="http://schemas.microsoft.com/office/drawing/2014/main" id="{4E8F99F6-FEFB-410C-A159-8D600C3D6FCE}"/>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4</a:t>
            </a:r>
          </a:p>
        </p:txBody>
      </p:sp>
      <p:sp>
        <p:nvSpPr>
          <p:cNvPr id="7" name="CuadroTexto 6">
            <a:extLst>
              <a:ext uri="{FF2B5EF4-FFF2-40B4-BE49-F238E27FC236}">
                <a16:creationId xmlns:a16="http://schemas.microsoft.com/office/drawing/2014/main" id="{77010381-4DD4-2A3F-F94B-0432519D3931}"/>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4</a:t>
            </a:r>
          </a:p>
        </p:txBody>
      </p:sp>
      <p:grpSp>
        <p:nvGrpSpPr>
          <p:cNvPr id="9" name="Grupo 8">
            <a:extLst>
              <a:ext uri="{FF2B5EF4-FFF2-40B4-BE49-F238E27FC236}">
                <a16:creationId xmlns:a16="http://schemas.microsoft.com/office/drawing/2014/main" id="{318083F6-3142-678E-23AE-2E9D3EA375FF}"/>
              </a:ext>
            </a:extLst>
          </p:cNvPr>
          <p:cNvGrpSpPr/>
          <p:nvPr/>
        </p:nvGrpSpPr>
        <p:grpSpPr>
          <a:xfrm>
            <a:off x="9127861" y="0"/>
            <a:ext cx="3064879" cy="6863088"/>
            <a:chOff x="9127861" y="0"/>
            <a:chExt cx="3064879" cy="6863088"/>
          </a:xfrm>
        </p:grpSpPr>
        <p:sp>
          <p:nvSpPr>
            <p:cNvPr id="10" name="Marcador de contenido 2">
              <a:extLst>
                <a:ext uri="{FF2B5EF4-FFF2-40B4-BE49-F238E27FC236}">
                  <a16:creationId xmlns:a16="http://schemas.microsoft.com/office/drawing/2014/main" id="{60B452E1-9DC7-EAE6-5A31-E93FD2C52D46}"/>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b="1" dirty="0">
                  <a:solidFill>
                    <a:srgbClr val="FFFF00"/>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b="1" dirty="0">
                  <a:solidFill>
                    <a:srgbClr val="FFFF00"/>
                  </a:solidFill>
                </a:rPr>
                <a:t>2.2	</a:t>
              </a:r>
              <a:r>
                <a:rPr lang="nl-NL" sz="900" b="1" dirty="0">
                  <a:solidFill>
                    <a:srgbClr val="FFFF00"/>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1" name="CuadroTexto 10">
              <a:extLst>
                <a:ext uri="{FF2B5EF4-FFF2-40B4-BE49-F238E27FC236}">
                  <a16:creationId xmlns:a16="http://schemas.microsoft.com/office/drawing/2014/main" id="{A3A45655-D913-AA6E-C35E-5CDCD4D96364}"/>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5</a:t>
              </a:r>
            </a:p>
          </p:txBody>
        </p:sp>
      </p:grpSp>
    </p:spTree>
    <p:extLst>
      <p:ext uri="{BB962C8B-B14F-4D97-AF65-F5344CB8AC3E}">
        <p14:creationId xmlns:p14="http://schemas.microsoft.com/office/powerpoint/2010/main" val="20454995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602818" cy="1013800"/>
          </a:xfrm>
        </p:spPr>
        <p:txBody>
          <a:bodyPr/>
          <a:lstStyle/>
          <a:p>
            <a:r>
              <a:rPr lang="es-MX" dirty="0"/>
              <a:t>3.2.6	</a:t>
            </a:r>
            <a:r>
              <a:rPr lang="es-EC" sz="2800" dirty="0"/>
              <a:t> MODIFICACIÓN DE CRUDS.</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2" y="2180496"/>
            <a:ext cx="8394365" cy="1152251"/>
          </a:xfrm>
        </p:spPr>
        <p:txBody>
          <a:bodyPr>
            <a:normAutofit fontScale="92500" lnSpcReduction="20000"/>
          </a:bodyPr>
          <a:lstStyle/>
          <a:p>
            <a:pPr algn="just"/>
            <a:r>
              <a:rPr lang="es-EC" dirty="0">
                <a:solidFill>
                  <a:schemeClr val="tx1"/>
                </a:solidFill>
              </a:rPr>
              <a:t>Gracias a la creación de vistas anteriormente realizado ya se tiene </a:t>
            </a:r>
            <a:r>
              <a:rPr lang="es-EC" dirty="0" err="1">
                <a:solidFill>
                  <a:schemeClr val="tx1"/>
                </a:solidFill>
              </a:rPr>
              <a:t>cruds</a:t>
            </a:r>
            <a:r>
              <a:rPr lang="es-EC" dirty="0">
                <a:solidFill>
                  <a:schemeClr val="tx1"/>
                </a:solidFill>
              </a:rPr>
              <a:t> implementados, sin embargo, para darle estilo y funcionalidad a los mismo, para ello se mostrará la aplicación de estilos en el archivo </a:t>
            </a:r>
            <a:r>
              <a:rPr lang="es-EC" dirty="0" err="1">
                <a:solidFill>
                  <a:schemeClr val="tx1"/>
                </a:solidFill>
              </a:rPr>
              <a:t>peempEmple</a:t>
            </a:r>
            <a:r>
              <a:rPr lang="es-EC" dirty="0">
                <a:solidFill>
                  <a:schemeClr val="tx1"/>
                </a:solidFill>
              </a:rPr>
              <a:t>/</a:t>
            </a:r>
            <a:r>
              <a:rPr lang="es-EC" dirty="0" err="1">
                <a:solidFill>
                  <a:schemeClr val="tx1"/>
                </a:solidFill>
              </a:rPr>
              <a:t>List.xhtml</a:t>
            </a:r>
            <a:r>
              <a:rPr lang="es-EC" dirty="0">
                <a:solidFill>
                  <a:schemeClr val="tx1"/>
                </a:solidFill>
              </a:rPr>
              <a:t>. Dentro de cada archivo </a:t>
            </a:r>
            <a:r>
              <a:rPr lang="es-EC" dirty="0" err="1">
                <a:solidFill>
                  <a:schemeClr val="tx1"/>
                </a:solidFill>
              </a:rPr>
              <a:t>crud</a:t>
            </a:r>
            <a:r>
              <a:rPr lang="es-EC" dirty="0">
                <a:solidFill>
                  <a:schemeClr val="tx1"/>
                </a:solidFill>
              </a:rPr>
              <a:t> se debe agregar las etiquetas de Bootstrap para poder importar sus estilos. A continuación se muestra el formulario con los estilos originales.</a:t>
            </a:r>
            <a:endParaRPr lang="es-MX" dirty="0">
              <a:solidFill>
                <a:schemeClr val="tx1"/>
              </a:solidFill>
            </a:endParaRPr>
          </a:p>
        </p:txBody>
      </p:sp>
      <p:sp>
        <p:nvSpPr>
          <p:cNvPr id="8" name="CuadroTexto 7">
            <a:extLst>
              <a:ext uri="{FF2B5EF4-FFF2-40B4-BE49-F238E27FC236}">
                <a16:creationId xmlns:a16="http://schemas.microsoft.com/office/drawing/2014/main" id="{48E89DC6-8F33-4E38-9742-D3603E3B85D0}"/>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23</a:t>
            </a:r>
          </a:p>
        </p:txBody>
      </p:sp>
      <p:sp>
        <p:nvSpPr>
          <p:cNvPr id="9" name="CuadroTexto 8">
            <a:extLst>
              <a:ext uri="{FF2B5EF4-FFF2-40B4-BE49-F238E27FC236}">
                <a16:creationId xmlns:a16="http://schemas.microsoft.com/office/drawing/2014/main" id="{9C8D27C4-30FF-9AF4-191B-5A141B14E977}"/>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20</a:t>
            </a:r>
          </a:p>
        </p:txBody>
      </p:sp>
      <p:pic>
        <p:nvPicPr>
          <p:cNvPr id="11" name="Imagen 10" descr="Interfaz de usuario gráfica, Texto, Aplicación, Correo electrónico, Sitio web&#10;&#10;Descripción generada automáticamente">
            <a:extLst>
              <a:ext uri="{FF2B5EF4-FFF2-40B4-BE49-F238E27FC236}">
                <a16:creationId xmlns:a16="http://schemas.microsoft.com/office/drawing/2014/main" id="{B26F127C-2142-D475-DD5E-F6B412936076}"/>
              </a:ext>
            </a:extLst>
          </p:cNvPr>
          <p:cNvPicPr>
            <a:picLocks noChangeAspect="1"/>
          </p:cNvPicPr>
          <p:nvPr/>
        </p:nvPicPr>
        <p:blipFill>
          <a:blip r:embed="rId2"/>
          <a:stretch>
            <a:fillRect/>
          </a:stretch>
        </p:blipFill>
        <p:spPr>
          <a:xfrm>
            <a:off x="581192" y="3665077"/>
            <a:ext cx="8139959" cy="2663534"/>
          </a:xfrm>
          <a:prstGeom prst="rect">
            <a:avLst/>
          </a:prstGeom>
          <a:ln w="88900" cap="sq" cmpd="thickThin">
            <a:solidFill>
              <a:srgbClr val="000000"/>
            </a:solidFill>
            <a:prstDash val="solid"/>
            <a:miter lim="800000"/>
          </a:ln>
          <a:effectLst>
            <a:innerShdw blurRad="76200">
              <a:srgbClr val="000000"/>
            </a:innerShdw>
          </a:effectLst>
        </p:spPr>
      </p:pic>
      <p:grpSp>
        <p:nvGrpSpPr>
          <p:cNvPr id="15" name="Grupo 14">
            <a:extLst>
              <a:ext uri="{FF2B5EF4-FFF2-40B4-BE49-F238E27FC236}">
                <a16:creationId xmlns:a16="http://schemas.microsoft.com/office/drawing/2014/main" id="{3F4098CB-779A-C2BD-8AA1-8DC4C09CEAE5}"/>
              </a:ext>
            </a:extLst>
          </p:cNvPr>
          <p:cNvGrpSpPr/>
          <p:nvPr/>
        </p:nvGrpSpPr>
        <p:grpSpPr>
          <a:xfrm>
            <a:off x="9127861" y="0"/>
            <a:ext cx="3064879" cy="6863088"/>
            <a:chOff x="9127861" y="0"/>
            <a:chExt cx="3064879" cy="6863088"/>
          </a:xfrm>
        </p:grpSpPr>
        <p:sp>
          <p:nvSpPr>
            <p:cNvPr id="16" name="Marcador de contenido 2">
              <a:extLst>
                <a:ext uri="{FF2B5EF4-FFF2-40B4-BE49-F238E27FC236}">
                  <a16:creationId xmlns:a16="http://schemas.microsoft.com/office/drawing/2014/main" id="{388B69A4-D750-7E42-D88E-7B8C76FC76C6}"/>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b="1" dirty="0">
                  <a:solidFill>
                    <a:srgbClr val="FFFF00"/>
                  </a:solidFill>
                </a:rPr>
                <a:t>3.2	</a:t>
              </a:r>
              <a:r>
                <a:rPr lang="es-EC" sz="900" b="1" dirty="0">
                  <a:solidFill>
                    <a:srgbClr val="FFFF00"/>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7" name="CuadroTexto 16">
              <a:extLst>
                <a:ext uri="{FF2B5EF4-FFF2-40B4-BE49-F238E27FC236}">
                  <a16:creationId xmlns:a16="http://schemas.microsoft.com/office/drawing/2014/main" id="{8EC45D7F-2C5E-13B5-D35B-256C3FD949FF}"/>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50</a:t>
              </a:r>
            </a:p>
          </p:txBody>
        </p:sp>
      </p:grpSp>
    </p:spTree>
    <p:extLst>
      <p:ext uri="{BB962C8B-B14F-4D97-AF65-F5344CB8AC3E}">
        <p14:creationId xmlns:p14="http://schemas.microsoft.com/office/powerpoint/2010/main" val="11098705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8497796" cy="1006340"/>
          </a:xfrm>
        </p:spPr>
        <p:txBody>
          <a:bodyPr>
            <a:normAutofit/>
          </a:bodyPr>
          <a:lstStyle/>
          <a:p>
            <a:pPr algn="just"/>
            <a:r>
              <a:rPr lang="es-EC" dirty="0">
                <a:solidFill>
                  <a:schemeClr val="bg1"/>
                </a:solidFill>
              </a:rPr>
              <a:t>Aplicando el código que se presenta en la tabla a continuación los </a:t>
            </a:r>
            <a:r>
              <a:rPr lang="es-EC" dirty="0" err="1">
                <a:solidFill>
                  <a:schemeClr val="bg1"/>
                </a:solidFill>
              </a:rPr>
              <a:t>cruds</a:t>
            </a:r>
            <a:r>
              <a:rPr lang="es-EC" dirty="0">
                <a:solidFill>
                  <a:schemeClr val="bg1"/>
                </a:solidFill>
              </a:rPr>
              <a:t> deberán tener un aspecto similar al siguiente, cada uno con las llamas a los controladores correspondientes que se crearán más adelante. </a:t>
            </a:r>
            <a:endParaRPr lang="es-ES" dirty="0">
              <a:solidFill>
                <a:schemeClr val="bg1"/>
              </a:solidFill>
            </a:endParaRPr>
          </a:p>
        </p:txBody>
      </p:sp>
      <p:sp>
        <p:nvSpPr>
          <p:cNvPr id="9" name="CuadroTexto 8">
            <a:extLst>
              <a:ext uri="{FF2B5EF4-FFF2-40B4-BE49-F238E27FC236}">
                <a16:creationId xmlns:a16="http://schemas.microsoft.com/office/drawing/2014/main" id="{06FEA55C-D0A1-19C7-4C9F-8619257F7D2D}"/>
              </a:ext>
            </a:extLst>
          </p:cNvPr>
          <p:cNvSpPr txBox="1"/>
          <p:nvPr/>
        </p:nvSpPr>
        <p:spPr>
          <a:xfrm>
            <a:off x="11713580" y="6462978"/>
            <a:ext cx="478420" cy="400110"/>
          </a:xfrm>
          <a:prstGeom prst="rect">
            <a:avLst/>
          </a:prstGeom>
          <a:noFill/>
        </p:spPr>
        <p:txBody>
          <a:bodyPr wrap="square" rtlCol="0">
            <a:spAutoFit/>
          </a:bodyPr>
          <a:lstStyle/>
          <a:p>
            <a:pPr algn="ctr"/>
            <a:r>
              <a:rPr lang="es-EC" sz="2000" dirty="0">
                <a:solidFill>
                  <a:schemeClr val="bg1"/>
                </a:solidFill>
              </a:rPr>
              <a:t>3</a:t>
            </a:r>
          </a:p>
        </p:txBody>
      </p:sp>
      <p:pic>
        <p:nvPicPr>
          <p:cNvPr id="3" name="Imagen 2">
            <a:extLst>
              <a:ext uri="{FF2B5EF4-FFF2-40B4-BE49-F238E27FC236}">
                <a16:creationId xmlns:a16="http://schemas.microsoft.com/office/drawing/2014/main" id="{0AED2B07-3EDD-5D6C-4BF5-F004F0221296}"/>
              </a:ext>
            </a:extLst>
          </p:cNvPr>
          <p:cNvPicPr>
            <a:picLocks noChangeAspect="1"/>
          </p:cNvPicPr>
          <p:nvPr/>
        </p:nvPicPr>
        <p:blipFill>
          <a:blip r:embed="rId2"/>
          <a:stretch>
            <a:fillRect/>
          </a:stretch>
        </p:blipFill>
        <p:spPr>
          <a:xfrm>
            <a:off x="1344278" y="2518042"/>
            <a:ext cx="6695755" cy="3293210"/>
          </a:xfrm>
          <a:prstGeom prst="rect">
            <a:avLst/>
          </a:prstGeom>
          <a:ln w="88900" cap="sq" cmpd="thickThin">
            <a:solidFill>
              <a:srgbClr val="000000"/>
            </a:solidFill>
            <a:prstDash val="solid"/>
            <a:miter lim="800000"/>
          </a:ln>
          <a:effectLst>
            <a:innerShdw blurRad="76200">
              <a:srgbClr val="000000"/>
            </a:innerShdw>
          </a:effectLst>
        </p:spPr>
      </p:pic>
      <p:grpSp>
        <p:nvGrpSpPr>
          <p:cNvPr id="11" name="Grupo 10">
            <a:extLst>
              <a:ext uri="{FF2B5EF4-FFF2-40B4-BE49-F238E27FC236}">
                <a16:creationId xmlns:a16="http://schemas.microsoft.com/office/drawing/2014/main" id="{281F5A10-264F-7BCE-64AD-434D281E8AA8}"/>
              </a:ext>
            </a:extLst>
          </p:cNvPr>
          <p:cNvGrpSpPr/>
          <p:nvPr/>
        </p:nvGrpSpPr>
        <p:grpSpPr>
          <a:xfrm>
            <a:off x="9127861" y="0"/>
            <a:ext cx="3064879" cy="6863088"/>
            <a:chOff x="9127861" y="0"/>
            <a:chExt cx="3064879" cy="6863088"/>
          </a:xfrm>
        </p:grpSpPr>
        <p:sp>
          <p:nvSpPr>
            <p:cNvPr id="12" name="Marcador de contenido 2">
              <a:extLst>
                <a:ext uri="{FF2B5EF4-FFF2-40B4-BE49-F238E27FC236}">
                  <a16:creationId xmlns:a16="http://schemas.microsoft.com/office/drawing/2014/main" id="{4FFF6444-0077-9E15-FE82-10E360EE6325}"/>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b="1" dirty="0">
                  <a:solidFill>
                    <a:srgbClr val="FFFF00"/>
                  </a:solidFill>
                </a:rPr>
                <a:t>3.2	</a:t>
              </a:r>
              <a:r>
                <a:rPr lang="es-EC" sz="900" b="1" dirty="0">
                  <a:solidFill>
                    <a:srgbClr val="FFFF00"/>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3" name="CuadroTexto 12">
              <a:extLst>
                <a:ext uri="{FF2B5EF4-FFF2-40B4-BE49-F238E27FC236}">
                  <a16:creationId xmlns:a16="http://schemas.microsoft.com/office/drawing/2014/main" id="{72D0D3F1-8D6F-8748-A3B3-06C9072CFA4D}"/>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51</a:t>
              </a:r>
            </a:p>
          </p:txBody>
        </p:sp>
      </p:grpSp>
    </p:spTree>
    <p:extLst>
      <p:ext uri="{BB962C8B-B14F-4D97-AF65-F5344CB8AC3E}">
        <p14:creationId xmlns:p14="http://schemas.microsoft.com/office/powerpoint/2010/main" val="4043952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602818" cy="1013800"/>
          </a:xfrm>
        </p:spPr>
        <p:txBody>
          <a:bodyPr/>
          <a:lstStyle/>
          <a:p>
            <a:r>
              <a:rPr lang="es-MX" dirty="0"/>
              <a:t>3.2.7	</a:t>
            </a:r>
            <a:r>
              <a:rPr lang="es-EC" sz="2800" dirty="0"/>
              <a:t> IMPLEMENTACIÓN DE TABVIEWS.</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3365124" cy="4277393"/>
          </a:xfrm>
        </p:spPr>
        <p:txBody>
          <a:bodyPr>
            <a:normAutofit fontScale="92500" lnSpcReduction="20000"/>
          </a:bodyPr>
          <a:lstStyle/>
          <a:p>
            <a:pPr marL="0" indent="0" algn="just">
              <a:buNone/>
            </a:pPr>
            <a:r>
              <a:rPr lang="es-EC" dirty="0">
                <a:solidFill>
                  <a:schemeClr val="tx1"/>
                </a:solidFill>
              </a:rPr>
              <a:t>Para mostrar la información de forma más organizada se puede optar por utilizar </a:t>
            </a:r>
            <a:r>
              <a:rPr lang="es-EC" dirty="0" err="1">
                <a:solidFill>
                  <a:schemeClr val="tx1"/>
                </a:solidFill>
              </a:rPr>
              <a:t>TabViews</a:t>
            </a:r>
            <a:r>
              <a:rPr lang="es-EC" dirty="0">
                <a:solidFill>
                  <a:schemeClr val="tx1"/>
                </a:solidFill>
              </a:rPr>
              <a:t> dentro de los formularios, esto permite tener dividido y organizado lo que el usuario puede observar, en este caso se aplicarán a la lista de Empleados / Usuarios tanto al visualizar uno de estos como al Editar o Crear uno nuevo. Este proceso se repite por lo que se muestra a continuación el proceso de implementación en el formulario View y luego el código de los formularios Crear y Editar.</a:t>
            </a:r>
          </a:p>
          <a:p>
            <a:pPr algn="just"/>
            <a:r>
              <a:rPr lang="es-EC" dirty="0">
                <a:solidFill>
                  <a:schemeClr val="tx1"/>
                </a:solidFill>
              </a:rPr>
              <a:t>Para esto se abre el archivo ubicado en </a:t>
            </a:r>
            <a:r>
              <a:rPr lang="es-EC" dirty="0" err="1">
                <a:solidFill>
                  <a:schemeClr val="tx1"/>
                </a:solidFill>
              </a:rPr>
              <a:t>peempEmple</a:t>
            </a:r>
            <a:r>
              <a:rPr lang="es-EC" dirty="0">
                <a:solidFill>
                  <a:schemeClr val="tx1"/>
                </a:solidFill>
              </a:rPr>
              <a:t>/</a:t>
            </a:r>
            <a:r>
              <a:rPr lang="es-EC" dirty="0" err="1">
                <a:solidFill>
                  <a:schemeClr val="tx1"/>
                </a:solidFill>
              </a:rPr>
              <a:t>View.xhtml</a:t>
            </a:r>
            <a:r>
              <a:rPr lang="es-EC" dirty="0">
                <a:solidFill>
                  <a:schemeClr val="tx1"/>
                </a:solidFill>
              </a:rPr>
              <a:t>.</a:t>
            </a:r>
          </a:p>
        </p:txBody>
      </p:sp>
      <p:sp>
        <p:nvSpPr>
          <p:cNvPr id="8" name="CuadroTexto 7">
            <a:extLst>
              <a:ext uri="{FF2B5EF4-FFF2-40B4-BE49-F238E27FC236}">
                <a16:creationId xmlns:a16="http://schemas.microsoft.com/office/drawing/2014/main" id="{48E89DC6-8F33-4E38-9742-D3603E3B85D0}"/>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23</a:t>
            </a:r>
          </a:p>
        </p:txBody>
      </p:sp>
      <p:sp>
        <p:nvSpPr>
          <p:cNvPr id="9" name="CuadroTexto 8">
            <a:extLst>
              <a:ext uri="{FF2B5EF4-FFF2-40B4-BE49-F238E27FC236}">
                <a16:creationId xmlns:a16="http://schemas.microsoft.com/office/drawing/2014/main" id="{9C8D27C4-30FF-9AF4-191B-5A141B14E977}"/>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20</a:t>
            </a:r>
          </a:p>
        </p:txBody>
      </p:sp>
      <p:pic>
        <p:nvPicPr>
          <p:cNvPr id="10" name="Imagen 9" descr="Interfaz de usuario gráfica, Texto, Aplicación&#10;&#10;Descripción generada automáticamente">
            <a:extLst>
              <a:ext uri="{FF2B5EF4-FFF2-40B4-BE49-F238E27FC236}">
                <a16:creationId xmlns:a16="http://schemas.microsoft.com/office/drawing/2014/main" id="{F6F768F2-8107-8B29-2235-A6A10241164F}"/>
              </a:ext>
            </a:extLst>
          </p:cNvPr>
          <p:cNvPicPr>
            <a:picLocks noChangeAspect="1"/>
          </p:cNvPicPr>
          <p:nvPr/>
        </p:nvPicPr>
        <p:blipFill>
          <a:blip r:embed="rId2"/>
          <a:stretch>
            <a:fillRect/>
          </a:stretch>
        </p:blipFill>
        <p:spPr>
          <a:xfrm>
            <a:off x="4900963" y="2789961"/>
            <a:ext cx="3384525" cy="2176714"/>
          </a:xfrm>
          <a:prstGeom prst="rect">
            <a:avLst/>
          </a:prstGeom>
          <a:ln w="88900" cap="sq" cmpd="thickThin">
            <a:solidFill>
              <a:srgbClr val="000000"/>
            </a:solidFill>
            <a:prstDash val="solid"/>
            <a:miter lim="800000"/>
          </a:ln>
          <a:effectLst>
            <a:innerShdw blurRad="76200">
              <a:srgbClr val="000000"/>
            </a:innerShdw>
          </a:effectLst>
        </p:spPr>
      </p:pic>
      <p:grpSp>
        <p:nvGrpSpPr>
          <p:cNvPr id="14" name="Grupo 13">
            <a:extLst>
              <a:ext uri="{FF2B5EF4-FFF2-40B4-BE49-F238E27FC236}">
                <a16:creationId xmlns:a16="http://schemas.microsoft.com/office/drawing/2014/main" id="{255C82E7-774B-C16B-127B-D01DF629F714}"/>
              </a:ext>
            </a:extLst>
          </p:cNvPr>
          <p:cNvGrpSpPr/>
          <p:nvPr/>
        </p:nvGrpSpPr>
        <p:grpSpPr>
          <a:xfrm>
            <a:off x="9127861" y="0"/>
            <a:ext cx="3064879" cy="6863088"/>
            <a:chOff x="9127861" y="0"/>
            <a:chExt cx="3064879" cy="6863088"/>
          </a:xfrm>
        </p:grpSpPr>
        <p:sp>
          <p:nvSpPr>
            <p:cNvPr id="15" name="Marcador de contenido 2">
              <a:extLst>
                <a:ext uri="{FF2B5EF4-FFF2-40B4-BE49-F238E27FC236}">
                  <a16:creationId xmlns:a16="http://schemas.microsoft.com/office/drawing/2014/main" id="{3764137D-4D78-8286-8184-9E1A06C0A31D}"/>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b="1" dirty="0">
                  <a:solidFill>
                    <a:srgbClr val="FFFF00"/>
                  </a:solidFill>
                </a:rPr>
                <a:t>3.2	</a:t>
              </a:r>
              <a:r>
                <a:rPr lang="es-EC" sz="900" b="1" dirty="0">
                  <a:solidFill>
                    <a:srgbClr val="FFFF00"/>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6" name="CuadroTexto 15">
              <a:extLst>
                <a:ext uri="{FF2B5EF4-FFF2-40B4-BE49-F238E27FC236}">
                  <a16:creationId xmlns:a16="http://schemas.microsoft.com/office/drawing/2014/main" id="{09C1C1EE-887A-6E75-59CF-87C3A951F8B7}"/>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52</a:t>
              </a:r>
            </a:p>
          </p:txBody>
        </p:sp>
      </p:grpSp>
    </p:spTree>
    <p:extLst>
      <p:ext uri="{BB962C8B-B14F-4D97-AF65-F5344CB8AC3E}">
        <p14:creationId xmlns:p14="http://schemas.microsoft.com/office/powerpoint/2010/main" val="9374858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8497796" cy="1006340"/>
          </a:xfrm>
        </p:spPr>
        <p:txBody>
          <a:bodyPr>
            <a:normAutofit fontScale="92500" lnSpcReduction="20000"/>
          </a:bodyPr>
          <a:lstStyle/>
          <a:p>
            <a:pPr algn="just"/>
            <a:r>
              <a:rPr lang="es-EC" dirty="0">
                <a:solidFill>
                  <a:schemeClr val="bg1"/>
                </a:solidFill>
              </a:rPr>
              <a:t>Dentro del mismo lo que se debe hacer es crear un &lt;</a:t>
            </a:r>
            <a:r>
              <a:rPr lang="es-EC" dirty="0" err="1">
                <a:solidFill>
                  <a:schemeClr val="bg1"/>
                </a:solidFill>
              </a:rPr>
              <a:t>h:panelGrid</a:t>
            </a:r>
            <a:r>
              <a:rPr lang="es-EC" dirty="0">
                <a:solidFill>
                  <a:schemeClr val="bg1"/>
                </a:solidFill>
              </a:rPr>
              <a:t> donde irán los </a:t>
            </a:r>
            <a:r>
              <a:rPr lang="es-EC" dirty="0" err="1">
                <a:solidFill>
                  <a:schemeClr val="bg1"/>
                </a:solidFill>
              </a:rPr>
              <a:t>TabView</a:t>
            </a:r>
            <a:r>
              <a:rPr lang="es-EC" dirty="0">
                <a:solidFill>
                  <a:schemeClr val="bg1"/>
                </a:solidFill>
              </a:rPr>
              <a:t> ubicados, paso siguiente se coloca la etiqueta de &lt;</a:t>
            </a:r>
            <a:r>
              <a:rPr lang="es-EC" dirty="0" err="1">
                <a:solidFill>
                  <a:schemeClr val="bg1"/>
                </a:solidFill>
              </a:rPr>
              <a:t>p:tabView</a:t>
            </a:r>
            <a:r>
              <a:rPr lang="es-EC" dirty="0">
                <a:solidFill>
                  <a:schemeClr val="bg1"/>
                </a:solidFill>
              </a:rPr>
              <a:t>&gt;. Dentro de esta ya se podrá usar &lt;</a:t>
            </a:r>
            <a:r>
              <a:rPr lang="es-EC" dirty="0" err="1">
                <a:solidFill>
                  <a:schemeClr val="bg1"/>
                </a:solidFill>
              </a:rPr>
              <a:t>p:tab</a:t>
            </a:r>
            <a:r>
              <a:rPr lang="es-EC" dirty="0">
                <a:solidFill>
                  <a:schemeClr val="bg1"/>
                </a:solidFill>
              </a:rPr>
              <a:t> </a:t>
            </a:r>
            <a:r>
              <a:rPr lang="es-EC" dirty="0" err="1">
                <a:solidFill>
                  <a:schemeClr val="bg1"/>
                </a:solidFill>
              </a:rPr>
              <a:t>title</a:t>
            </a:r>
            <a:r>
              <a:rPr lang="es-EC" dirty="0">
                <a:solidFill>
                  <a:schemeClr val="bg1"/>
                </a:solidFill>
              </a:rPr>
              <a:t>=" "&gt; segmentando lo que se coloca en cada una, como se puede ver en la siguiente figura. </a:t>
            </a:r>
            <a:endParaRPr lang="es-ES" dirty="0">
              <a:solidFill>
                <a:schemeClr val="bg1"/>
              </a:solidFill>
            </a:endParaRPr>
          </a:p>
        </p:txBody>
      </p:sp>
      <p:sp>
        <p:nvSpPr>
          <p:cNvPr id="9" name="CuadroTexto 8">
            <a:extLst>
              <a:ext uri="{FF2B5EF4-FFF2-40B4-BE49-F238E27FC236}">
                <a16:creationId xmlns:a16="http://schemas.microsoft.com/office/drawing/2014/main" id="{06FEA55C-D0A1-19C7-4C9F-8619257F7D2D}"/>
              </a:ext>
            </a:extLst>
          </p:cNvPr>
          <p:cNvSpPr txBox="1"/>
          <p:nvPr/>
        </p:nvSpPr>
        <p:spPr>
          <a:xfrm>
            <a:off x="11713580" y="6462978"/>
            <a:ext cx="478420" cy="400110"/>
          </a:xfrm>
          <a:prstGeom prst="rect">
            <a:avLst/>
          </a:prstGeom>
          <a:noFill/>
        </p:spPr>
        <p:txBody>
          <a:bodyPr wrap="square" rtlCol="0">
            <a:spAutoFit/>
          </a:bodyPr>
          <a:lstStyle/>
          <a:p>
            <a:pPr algn="ctr"/>
            <a:r>
              <a:rPr lang="es-EC" sz="2000" dirty="0">
                <a:solidFill>
                  <a:schemeClr val="bg1"/>
                </a:solidFill>
              </a:rPr>
              <a:t>3</a:t>
            </a:r>
          </a:p>
        </p:txBody>
      </p:sp>
      <p:pic>
        <p:nvPicPr>
          <p:cNvPr id="4" name="Imagen 3">
            <a:extLst>
              <a:ext uri="{FF2B5EF4-FFF2-40B4-BE49-F238E27FC236}">
                <a16:creationId xmlns:a16="http://schemas.microsoft.com/office/drawing/2014/main" id="{C4230A59-819F-E812-AB77-11A95E1571CC}"/>
              </a:ext>
            </a:extLst>
          </p:cNvPr>
          <p:cNvPicPr>
            <a:picLocks noChangeAspect="1"/>
          </p:cNvPicPr>
          <p:nvPr/>
        </p:nvPicPr>
        <p:blipFill>
          <a:blip r:embed="rId2"/>
          <a:stretch>
            <a:fillRect/>
          </a:stretch>
        </p:blipFill>
        <p:spPr>
          <a:xfrm>
            <a:off x="1386639" y="2437313"/>
            <a:ext cx="6619612" cy="3205497"/>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85269FD0-43C8-E41A-322C-AD3F7A220B63}"/>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5BD90335-17A7-EA1A-7B60-FAD3628BB5CF}"/>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b="1" dirty="0">
                  <a:solidFill>
                    <a:srgbClr val="FFFF00"/>
                  </a:solidFill>
                </a:rPr>
                <a:t>3.2	</a:t>
              </a:r>
              <a:r>
                <a:rPr lang="es-EC" sz="900" b="1" dirty="0">
                  <a:solidFill>
                    <a:srgbClr val="FFFF00"/>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6387CB82-DA62-DF01-FA0D-6A2179912F98}"/>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53</a:t>
              </a:r>
            </a:p>
          </p:txBody>
        </p:sp>
      </p:grpSp>
    </p:spTree>
    <p:extLst>
      <p:ext uri="{BB962C8B-B14F-4D97-AF65-F5344CB8AC3E}">
        <p14:creationId xmlns:p14="http://schemas.microsoft.com/office/powerpoint/2010/main" val="34058347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8497796" cy="1006340"/>
          </a:xfrm>
        </p:spPr>
        <p:txBody>
          <a:bodyPr>
            <a:normAutofit/>
          </a:bodyPr>
          <a:lstStyle/>
          <a:p>
            <a:pPr algn="just"/>
            <a:r>
              <a:rPr lang="es-EC" dirty="0">
                <a:solidFill>
                  <a:schemeClr val="bg1"/>
                </a:solidFill>
              </a:rPr>
              <a:t>El resultado de implementarlos queda de la siguiente manera dentro del formulario.</a:t>
            </a:r>
            <a:endParaRPr lang="es-ES" dirty="0">
              <a:solidFill>
                <a:schemeClr val="bg1"/>
              </a:solidFill>
            </a:endParaRPr>
          </a:p>
        </p:txBody>
      </p:sp>
      <p:sp>
        <p:nvSpPr>
          <p:cNvPr id="9" name="CuadroTexto 8">
            <a:extLst>
              <a:ext uri="{FF2B5EF4-FFF2-40B4-BE49-F238E27FC236}">
                <a16:creationId xmlns:a16="http://schemas.microsoft.com/office/drawing/2014/main" id="{06FEA55C-D0A1-19C7-4C9F-8619257F7D2D}"/>
              </a:ext>
            </a:extLst>
          </p:cNvPr>
          <p:cNvSpPr txBox="1"/>
          <p:nvPr/>
        </p:nvSpPr>
        <p:spPr>
          <a:xfrm>
            <a:off x="11713580" y="6462978"/>
            <a:ext cx="478420" cy="400110"/>
          </a:xfrm>
          <a:prstGeom prst="rect">
            <a:avLst/>
          </a:prstGeom>
          <a:noFill/>
        </p:spPr>
        <p:txBody>
          <a:bodyPr wrap="square" rtlCol="0">
            <a:spAutoFit/>
          </a:bodyPr>
          <a:lstStyle/>
          <a:p>
            <a:pPr algn="ctr"/>
            <a:r>
              <a:rPr lang="es-EC" sz="2000" dirty="0">
                <a:solidFill>
                  <a:schemeClr val="bg1"/>
                </a:solidFill>
              </a:rPr>
              <a:t>3</a:t>
            </a:r>
          </a:p>
        </p:txBody>
      </p:sp>
      <p:pic>
        <p:nvPicPr>
          <p:cNvPr id="3" name="Imagen 2" descr="Interfaz de usuario gráfica, Aplicación&#10;&#10;Descripción generada automáticamente">
            <a:extLst>
              <a:ext uri="{FF2B5EF4-FFF2-40B4-BE49-F238E27FC236}">
                <a16:creationId xmlns:a16="http://schemas.microsoft.com/office/drawing/2014/main" id="{79570AEF-C480-6A84-E80D-DBABADD54AC6}"/>
              </a:ext>
            </a:extLst>
          </p:cNvPr>
          <p:cNvPicPr>
            <a:picLocks noChangeAspect="1"/>
          </p:cNvPicPr>
          <p:nvPr/>
        </p:nvPicPr>
        <p:blipFill>
          <a:blip r:embed="rId2"/>
          <a:stretch>
            <a:fillRect/>
          </a:stretch>
        </p:blipFill>
        <p:spPr>
          <a:xfrm>
            <a:off x="601255" y="2238393"/>
            <a:ext cx="3754178" cy="3206362"/>
          </a:xfrm>
          <a:prstGeom prst="rect">
            <a:avLst/>
          </a:prstGeom>
          <a:ln w="88900" cap="sq" cmpd="thickThin">
            <a:solidFill>
              <a:srgbClr val="000000"/>
            </a:solidFill>
            <a:prstDash val="solid"/>
            <a:miter lim="800000"/>
          </a:ln>
          <a:effectLst>
            <a:innerShdw blurRad="76200">
              <a:srgbClr val="000000"/>
            </a:innerShdw>
          </a:effectLst>
        </p:spPr>
      </p:pic>
      <p:pic>
        <p:nvPicPr>
          <p:cNvPr id="5" name="Imagen 4" descr="Interfaz de usuario gráfica, Aplicación&#10;&#10;Descripción generada automáticamente">
            <a:extLst>
              <a:ext uri="{FF2B5EF4-FFF2-40B4-BE49-F238E27FC236}">
                <a16:creationId xmlns:a16="http://schemas.microsoft.com/office/drawing/2014/main" id="{C881E21C-4CBD-9856-74F3-8DD5D18A7BC5}"/>
              </a:ext>
            </a:extLst>
          </p:cNvPr>
          <p:cNvPicPr>
            <a:picLocks noChangeAspect="1"/>
          </p:cNvPicPr>
          <p:nvPr/>
        </p:nvPicPr>
        <p:blipFill>
          <a:blip r:embed="rId3"/>
          <a:stretch>
            <a:fillRect/>
          </a:stretch>
        </p:blipFill>
        <p:spPr>
          <a:xfrm>
            <a:off x="4700587" y="2236524"/>
            <a:ext cx="4118560" cy="3255785"/>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A678D951-5055-55D1-4F9D-E940F1F8D561}"/>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08B88822-E2CF-AF4C-67E6-E044729782D5}"/>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b="1" dirty="0">
                  <a:solidFill>
                    <a:srgbClr val="FFFF00"/>
                  </a:solidFill>
                </a:rPr>
                <a:t>3.2	</a:t>
              </a:r>
              <a:r>
                <a:rPr lang="es-EC" sz="900" b="1" dirty="0">
                  <a:solidFill>
                    <a:srgbClr val="FFFF00"/>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431C8F2A-C681-5248-675D-96306DA40791}"/>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54</a:t>
              </a:r>
            </a:p>
          </p:txBody>
        </p:sp>
      </p:grpSp>
    </p:spTree>
    <p:extLst>
      <p:ext uri="{BB962C8B-B14F-4D97-AF65-F5344CB8AC3E}">
        <p14:creationId xmlns:p14="http://schemas.microsoft.com/office/powerpoint/2010/main" val="16001987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45932" cy="1126644"/>
          </a:xfrm>
        </p:spPr>
        <p:txBody>
          <a:bodyPr>
            <a:normAutofit/>
          </a:bodyPr>
          <a:lstStyle/>
          <a:p>
            <a:r>
              <a:rPr lang="es-ES" dirty="0"/>
              <a:t>3.3		</a:t>
            </a:r>
            <a:r>
              <a:rPr lang="es-EC" dirty="0"/>
              <a:t>CREACIÓN DE MODELOS DEL PROYECTO</a:t>
            </a:r>
            <a:br>
              <a:rPr lang="es-EC" dirty="0"/>
            </a:br>
            <a:r>
              <a:rPr lang="es-EC" dirty="0"/>
              <a:t>3.3.1	CREACIÓN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59"/>
            <a:ext cx="3219931" cy="4334565"/>
          </a:xfrm>
        </p:spPr>
        <p:txBody>
          <a:bodyPr>
            <a:normAutofit/>
          </a:bodyPr>
          <a:lstStyle/>
          <a:p>
            <a:pPr algn="just">
              <a:lnSpc>
                <a:spcPct val="115000"/>
              </a:lnSpc>
              <a:spcAft>
                <a:spcPts val="1000"/>
              </a:spcAft>
            </a:pPr>
            <a:r>
              <a:rPr lang="es-EC" dirty="0">
                <a:solidFill>
                  <a:schemeClr val="tx1"/>
                </a:solidFill>
              </a:rPr>
              <a:t>En este caso se va a generar los archivos para el modelo de forma automática a partir de la base de datos y las tablas que se tiene allí. Para ello se debe dirigir a nuevo y otros. </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16</a:t>
            </a:r>
          </a:p>
        </p:txBody>
      </p:sp>
      <p:pic>
        <p:nvPicPr>
          <p:cNvPr id="10" name="Imagen 9" descr="Interfaz de usuario gráfica, Aplicación&#10;&#10;Descripción generada automáticamente">
            <a:extLst>
              <a:ext uri="{FF2B5EF4-FFF2-40B4-BE49-F238E27FC236}">
                <a16:creationId xmlns:a16="http://schemas.microsoft.com/office/drawing/2014/main" id="{CF24AA01-EE33-9A40-C09F-F1D20F21B953}"/>
              </a:ext>
            </a:extLst>
          </p:cNvPr>
          <p:cNvPicPr>
            <a:picLocks noChangeAspect="1"/>
          </p:cNvPicPr>
          <p:nvPr/>
        </p:nvPicPr>
        <p:blipFill>
          <a:blip r:embed="rId2"/>
          <a:stretch>
            <a:fillRect/>
          </a:stretch>
        </p:blipFill>
        <p:spPr>
          <a:xfrm>
            <a:off x="4455794" y="2467727"/>
            <a:ext cx="3821931" cy="3473474"/>
          </a:xfrm>
          <a:prstGeom prst="rect">
            <a:avLst/>
          </a:prstGeom>
          <a:ln w="88900" cap="sq" cmpd="thickThin">
            <a:solidFill>
              <a:srgbClr val="000000"/>
            </a:solidFill>
            <a:prstDash val="solid"/>
            <a:miter lim="800000"/>
          </a:ln>
          <a:effectLst>
            <a:innerShdw blurRad="76200">
              <a:srgbClr val="000000"/>
            </a:innerShdw>
          </a:effectLst>
        </p:spPr>
      </p:pic>
      <p:grpSp>
        <p:nvGrpSpPr>
          <p:cNvPr id="11" name="Grupo 10">
            <a:extLst>
              <a:ext uri="{FF2B5EF4-FFF2-40B4-BE49-F238E27FC236}">
                <a16:creationId xmlns:a16="http://schemas.microsoft.com/office/drawing/2014/main" id="{EF85C60F-3543-A93F-6D82-DF4AD09ED0CE}"/>
              </a:ext>
            </a:extLst>
          </p:cNvPr>
          <p:cNvGrpSpPr/>
          <p:nvPr/>
        </p:nvGrpSpPr>
        <p:grpSpPr>
          <a:xfrm>
            <a:off x="9127861" y="0"/>
            <a:ext cx="3064879" cy="6863088"/>
            <a:chOff x="9127861" y="0"/>
            <a:chExt cx="3064879" cy="6863088"/>
          </a:xfrm>
        </p:grpSpPr>
        <p:sp>
          <p:nvSpPr>
            <p:cNvPr id="12" name="Marcador de contenido 2">
              <a:extLst>
                <a:ext uri="{FF2B5EF4-FFF2-40B4-BE49-F238E27FC236}">
                  <a16:creationId xmlns:a16="http://schemas.microsoft.com/office/drawing/2014/main" id="{B64C83CA-6F11-C5E0-C23E-4A3373487977}"/>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b="1" dirty="0">
                  <a:solidFill>
                    <a:srgbClr val="FFFF00"/>
                  </a:solidFill>
                </a:rPr>
                <a:t>3.3	</a:t>
              </a:r>
              <a:r>
                <a:rPr lang="es-EC" sz="900" b="1" dirty="0">
                  <a:solidFill>
                    <a:srgbClr val="FFFF00"/>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3" name="CuadroTexto 12">
              <a:extLst>
                <a:ext uri="{FF2B5EF4-FFF2-40B4-BE49-F238E27FC236}">
                  <a16:creationId xmlns:a16="http://schemas.microsoft.com/office/drawing/2014/main" id="{786B3FB7-A4D4-BD98-C542-D8AF10906556}"/>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55</a:t>
              </a:r>
            </a:p>
          </p:txBody>
        </p:sp>
      </p:grpSp>
    </p:spTree>
    <p:extLst>
      <p:ext uri="{BB962C8B-B14F-4D97-AF65-F5344CB8AC3E}">
        <p14:creationId xmlns:p14="http://schemas.microsoft.com/office/powerpoint/2010/main" val="24309408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8314146" cy="873760"/>
          </a:xfrm>
        </p:spPr>
        <p:txBody>
          <a:bodyPr>
            <a:normAutofit/>
          </a:bodyPr>
          <a:lstStyle/>
          <a:p>
            <a:pPr algn="just"/>
            <a:r>
              <a:rPr lang="es-EC" dirty="0">
                <a:solidFill>
                  <a:schemeClr val="bg1"/>
                </a:solidFill>
              </a:rPr>
              <a:t>Dentro de la nueva ventana se debe seleccionar la siguiente opción.</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pic>
        <p:nvPicPr>
          <p:cNvPr id="4" name="Imagen 3" descr="Interfaz de usuario gráfica, Texto, Aplicación, Correo electrónico&#10;&#10;Descripción generada automáticamente">
            <a:extLst>
              <a:ext uri="{FF2B5EF4-FFF2-40B4-BE49-F238E27FC236}">
                <a16:creationId xmlns:a16="http://schemas.microsoft.com/office/drawing/2014/main" id="{A27EB04E-5C2C-77D4-3CDF-4C9EC180B97B}"/>
              </a:ext>
            </a:extLst>
          </p:cNvPr>
          <p:cNvPicPr>
            <a:picLocks noChangeAspect="1"/>
          </p:cNvPicPr>
          <p:nvPr/>
        </p:nvPicPr>
        <p:blipFill>
          <a:blip r:embed="rId2"/>
          <a:stretch>
            <a:fillRect/>
          </a:stretch>
        </p:blipFill>
        <p:spPr>
          <a:xfrm>
            <a:off x="2175209" y="2266866"/>
            <a:ext cx="5729538" cy="3997448"/>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B1B2A065-ABD3-DF2A-6ECA-AC50ED161C4C}"/>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8990D51B-F2EF-20F8-9DB7-9FACDC0120DB}"/>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b="1" dirty="0">
                  <a:solidFill>
                    <a:srgbClr val="FFFF00"/>
                  </a:solidFill>
                </a:rPr>
                <a:t>3.3	</a:t>
              </a:r>
              <a:r>
                <a:rPr lang="es-EC" sz="900" b="1" dirty="0">
                  <a:solidFill>
                    <a:srgbClr val="FFFF00"/>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83D2E9A5-A2EA-1C44-9531-82EDA8D7A4E3}"/>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56</a:t>
              </a:r>
            </a:p>
          </p:txBody>
        </p:sp>
      </p:grpSp>
    </p:spTree>
    <p:extLst>
      <p:ext uri="{BB962C8B-B14F-4D97-AF65-F5344CB8AC3E}">
        <p14:creationId xmlns:p14="http://schemas.microsoft.com/office/powerpoint/2010/main" val="23033261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a:bodyPr>
          <a:lstStyle/>
          <a:p>
            <a:pPr algn="just"/>
            <a:r>
              <a:rPr lang="es-EC" dirty="0">
                <a:solidFill>
                  <a:schemeClr val="bg1"/>
                </a:solidFill>
              </a:rPr>
              <a:t>Una vez seleccionado se coloca en el apartado de Fuente de Base de Datos la opción “Nueva Data </a:t>
            </a:r>
            <a:r>
              <a:rPr lang="es-EC" dirty="0" err="1">
                <a:solidFill>
                  <a:schemeClr val="bg1"/>
                </a:solidFill>
              </a:rPr>
              <a:t>Source</a:t>
            </a:r>
            <a:r>
              <a:rPr lang="es-EC" dirty="0">
                <a:solidFill>
                  <a:schemeClr val="bg1"/>
                </a:solidFill>
              </a:rPr>
              <a:t>”.</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pic>
        <p:nvPicPr>
          <p:cNvPr id="3" name="Imagen 2" descr="Interfaz de usuario gráfica, Aplicación&#10;&#10;Descripción generada automáticamente">
            <a:extLst>
              <a:ext uri="{FF2B5EF4-FFF2-40B4-BE49-F238E27FC236}">
                <a16:creationId xmlns:a16="http://schemas.microsoft.com/office/drawing/2014/main" id="{B740CB6D-1369-FD1E-41FF-63018434BA20}"/>
              </a:ext>
            </a:extLst>
          </p:cNvPr>
          <p:cNvPicPr>
            <a:picLocks noChangeAspect="1"/>
          </p:cNvPicPr>
          <p:nvPr/>
        </p:nvPicPr>
        <p:blipFill>
          <a:blip r:embed="rId2"/>
          <a:stretch>
            <a:fillRect/>
          </a:stretch>
        </p:blipFill>
        <p:spPr>
          <a:xfrm>
            <a:off x="1610598" y="2485022"/>
            <a:ext cx="6602380" cy="2255419"/>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5303CBE1-DE56-0775-ADB8-06A626DCF145}"/>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EA11AAE7-B0FE-C23F-6550-3F74F09B6ABC}"/>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b="1" dirty="0">
                  <a:solidFill>
                    <a:srgbClr val="FFFF00"/>
                  </a:solidFill>
                </a:rPr>
                <a:t>3.3	</a:t>
              </a:r>
              <a:r>
                <a:rPr lang="es-EC" sz="900" b="1" dirty="0">
                  <a:solidFill>
                    <a:srgbClr val="FFFF00"/>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88E103EF-5622-19E4-F5EC-899FF2EEB0D1}"/>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57</a:t>
              </a:r>
            </a:p>
          </p:txBody>
        </p:sp>
      </p:grpSp>
    </p:spTree>
    <p:extLst>
      <p:ext uri="{BB962C8B-B14F-4D97-AF65-F5344CB8AC3E}">
        <p14:creationId xmlns:p14="http://schemas.microsoft.com/office/powerpoint/2010/main" val="1869509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a:bodyPr>
          <a:lstStyle/>
          <a:p>
            <a:pPr algn="just"/>
            <a:r>
              <a:rPr lang="es-EC" dirty="0">
                <a:solidFill>
                  <a:schemeClr val="bg1"/>
                </a:solidFill>
              </a:rPr>
              <a:t>En la nueva ventana se coloca le nombre de la base de datos que se desea agregar y la conexión con dicha base.</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pic>
        <p:nvPicPr>
          <p:cNvPr id="2" name="Imagen 1" descr="Interfaz de usuario gráfica, Texto, Aplicación&#10;&#10;Descripción generada automáticamente">
            <a:extLst>
              <a:ext uri="{FF2B5EF4-FFF2-40B4-BE49-F238E27FC236}">
                <a16:creationId xmlns:a16="http://schemas.microsoft.com/office/drawing/2014/main" id="{60AEF94E-2DC7-0542-F8D0-ECF0F097D908}"/>
              </a:ext>
            </a:extLst>
          </p:cNvPr>
          <p:cNvPicPr>
            <a:picLocks noChangeAspect="1"/>
          </p:cNvPicPr>
          <p:nvPr/>
        </p:nvPicPr>
        <p:blipFill>
          <a:blip r:embed="rId2"/>
          <a:stretch>
            <a:fillRect/>
          </a:stretch>
        </p:blipFill>
        <p:spPr>
          <a:xfrm>
            <a:off x="1594380" y="2572809"/>
            <a:ext cx="6370525" cy="2337682"/>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8D2B525D-3FC9-A9D3-B8B9-D39BEE4770FC}"/>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4FB42B4D-307C-8F91-4063-227579590718}"/>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b="1" dirty="0">
                  <a:solidFill>
                    <a:srgbClr val="FFFF00"/>
                  </a:solidFill>
                </a:rPr>
                <a:t>3.3	</a:t>
              </a:r>
              <a:r>
                <a:rPr lang="es-EC" sz="900" b="1" dirty="0">
                  <a:solidFill>
                    <a:srgbClr val="FFFF00"/>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1082A7DA-AE3A-E28A-EF73-4F351EB0DB17}"/>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58</a:t>
              </a:r>
            </a:p>
          </p:txBody>
        </p:sp>
      </p:grpSp>
    </p:spTree>
    <p:extLst>
      <p:ext uri="{BB962C8B-B14F-4D97-AF65-F5344CB8AC3E}">
        <p14:creationId xmlns:p14="http://schemas.microsoft.com/office/powerpoint/2010/main" val="1151040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lnSpcReduction="10000"/>
          </a:bodyPr>
          <a:lstStyle/>
          <a:p>
            <a:pPr algn="just"/>
            <a:r>
              <a:rPr lang="es-EC" dirty="0">
                <a:solidFill>
                  <a:schemeClr val="bg1"/>
                </a:solidFill>
              </a:rPr>
              <a:t>A continuación, se mostrará una ventana donde se desplegarán las tablas existentes en la base, paso siguiente se debe pasar todas a la lista de tablas seleccionadas.</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pic>
        <p:nvPicPr>
          <p:cNvPr id="3" name="Imagen 2" descr="Interfaz de usuario gráfica, Aplicación&#10;&#10;Descripción generada automáticamente">
            <a:extLst>
              <a:ext uri="{FF2B5EF4-FFF2-40B4-BE49-F238E27FC236}">
                <a16:creationId xmlns:a16="http://schemas.microsoft.com/office/drawing/2014/main" id="{B6BD28B3-1FEA-AE43-49F6-2BCEAA7DEA77}"/>
              </a:ext>
            </a:extLst>
          </p:cNvPr>
          <p:cNvPicPr>
            <a:picLocks noChangeAspect="1"/>
          </p:cNvPicPr>
          <p:nvPr/>
        </p:nvPicPr>
        <p:blipFill>
          <a:blip r:embed="rId2"/>
          <a:stretch>
            <a:fillRect/>
          </a:stretch>
        </p:blipFill>
        <p:spPr>
          <a:xfrm>
            <a:off x="2204185" y="2138399"/>
            <a:ext cx="5471962" cy="3927121"/>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511AD642-2676-A04F-F2E8-FD4E3AAD9BFE}"/>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303F4D30-C88D-83DD-3606-3FBD4CDF5484}"/>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b="1" dirty="0">
                  <a:solidFill>
                    <a:srgbClr val="FFFF00"/>
                  </a:solidFill>
                </a:rPr>
                <a:t>3.3	</a:t>
              </a:r>
              <a:r>
                <a:rPr lang="es-EC" sz="900" b="1" dirty="0">
                  <a:solidFill>
                    <a:srgbClr val="FFFF00"/>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B86992F0-03E5-67ED-D27F-FDFC675EA861}"/>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59</a:t>
              </a:r>
            </a:p>
          </p:txBody>
        </p:sp>
      </p:grpSp>
    </p:spTree>
    <p:extLst>
      <p:ext uri="{BB962C8B-B14F-4D97-AF65-F5344CB8AC3E}">
        <p14:creationId xmlns:p14="http://schemas.microsoft.com/office/powerpoint/2010/main" val="3738831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581193" y="702156"/>
            <a:ext cx="8545931" cy="1013800"/>
          </a:xfrm>
        </p:spPr>
        <p:txBody>
          <a:bodyPr/>
          <a:lstStyle/>
          <a:p>
            <a:r>
              <a:rPr lang="es-ES" dirty="0"/>
              <a:t>2.3		</a:t>
            </a:r>
            <a:r>
              <a:rPr lang="nl-NL" dirty="0"/>
              <a:t>DATA ACCESS OBJECT</a:t>
            </a:r>
            <a:endParaRPr lang="es-ES" dirty="0"/>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3" y="2180496"/>
            <a:ext cx="8413952" cy="4277394"/>
          </a:xfrm>
        </p:spPr>
        <p:txBody>
          <a:bodyPr>
            <a:normAutofit fontScale="92500" lnSpcReduction="10000"/>
          </a:bodyPr>
          <a:lstStyle/>
          <a:p>
            <a:pPr marL="305435" indent="-305435" algn="just"/>
            <a:r>
              <a:rPr lang="es-EC" sz="1800" dirty="0">
                <a:solidFill>
                  <a:schemeClr val="tx1"/>
                </a:solidFill>
              </a:rPr>
              <a:t>DAO (Data Access </a:t>
            </a:r>
            <a:r>
              <a:rPr lang="es-EC" sz="1800" dirty="0" err="1">
                <a:solidFill>
                  <a:schemeClr val="tx1"/>
                </a:solidFill>
              </a:rPr>
              <a:t>Object</a:t>
            </a:r>
            <a:r>
              <a:rPr lang="es-EC" sz="1800" dirty="0">
                <a:solidFill>
                  <a:schemeClr val="tx1"/>
                </a:solidFill>
              </a:rPr>
              <a:t>) es un [3] patrón de diseño en Java que se utiliza para separar la lógica de acceso a datos de la lógica de negocio de una aplicación. El objetivo de este patrón es proporcionar una interfaz para acceder a los datos almacenados en una base de datos de manera independiente de la implementación de la base de datos.</a:t>
            </a:r>
          </a:p>
          <a:p>
            <a:pPr marL="305435" indent="-305435" algn="just"/>
            <a:r>
              <a:rPr lang="es-EC" sz="1800" dirty="0">
                <a:solidFill>
                  <a:schemeClr val="tx1"/>
                </a:solidFill>
              </a:rPr>
              <a:t>Un DAO es una clase Java que se encarga de realizar operaciones CRUD (</a:t>
            </a:r>
            <a:r>
              <a:rPr lang="es-EC" sz="1800" dirty="0" err="1">
                <a:solidFill>
                  <a:schemeClr val="tx1"/>
                </a:solidFill>
              </a:rPr>
              <a:t>create</a:t>
            </a:r>
            <a:r>
              <a:rPr lang="es-EC" sz="1800" dirty="0">
                <a:solidFill>
                  <a:schemeClr val="tx1"/>
                </a:solidFill>
              </a:rPr>
              <a:t>, </a:t>
            </a:r>
            <a:r>
              <a:rPr lang="es-EC" sz="1800" dirty="0" err="1">
                <a:solidFill>
                  <a:schemeClr val="tx1"/>
                </a:solidFill>
              </a:rPr>
              <a:t>read</a:t>
            </a:r>
            <a:r>
              <a:rPr lang="es-EC" sz="1800" dirty="0">
                <a:solidFill>
                  <a:schemeClr val="tx1"/>
                </a:solidFill>
              </a:rPr>
              <a:t>, </a:t>
            </a:r>
            <a:r>
              <a:rPr lang="es-EC" sz="1800" dirty="0" err="1">
                <a:solidFill>
                  <a:schemeClr val="tx1"/>
                </a:solidFill>
              </a:rPr>
              <a:t>update</a:t>
            </a:r>
            <a:r>
              <a:rPr lang="es-EC" sz="1800" dirty="0">
                <a:solidFill>
                  <a:schemeClr val="tx1"/>
                </a:solidFill>
              </a:rPr>
              <a:t>, </a:t>
            </a:r>
            <a:r>
              <a:rPr lang="es-EC" sz="1800" dirty="0" err="1">
                <a:solidFill>
                  <a:schemeClr val="tx1"/>
                </a:solidFill>
              </a:rPr>
              <a:t>delete</a:t>
            </a:r>
            <a:r>
              <a:rPr lang="es-EC" sz="1800" dirty="0">
                <a:solidFill>
                  <a:schemeClr val="tx1"/>
                </a:solidFill>
              </a:rPr>
              <a:t>) en una base de datos. Esta clase proporciona métodos para insertar, actualizar, eliminar y recuperar datos de la base de datos. Un DAO suele tener una conexión a la base de datos y utiliza JDBC para enviar y recibir datos.</a:t>
            </a:r>
          </a:p>
          <a:p>
            <a:pPr marL="305435" indent="-305435" algn="just"/>
            <a:r>
              <a:rPr lang="es-EC" sz="1800" dirty="0">
                <a:solidFill>
                  <a:schemeClr val="tx1"/>
                </a:solidFill>
              </a:rPr>
              <a:t>El DAO ayuda a aislar la lógica de negocio de la aplicación de los detalles de acceso a datos y permite que la lógica de negocio se pueda reutilizar fácilmente con diferentes bases de datos. Por ejemplo, si se decide cambiar de una base de datos MySQL a una base de datos Oracle, solo se necesitaría cambiar la implementación del DAO para adaptarse a la nueva base de datos, en lugar de tener que cambiar toda la aplicación.</a:t>
            </a:r>
          </a:p>
          <a:p>
            <a:pPr marL="305435" indent="-305435" algn="just"/>
            <a:r>
              <a:rPr lang="es-EC" sz="1800" dirty="0">
                <a:solidFill>
                  <a:schemeClr val="tx1"/>
                </a:solidFill>
              </a:rPr>
              <a:t>En resumen, el DAO es una clase que se encarga de abstraer los detalles de acceso a datos y se utiliza para separar la lógica de negocio de la aplicación de la lógica de acceso a datos, permitiendo una mayor flexibilidad y escalabilidad en el desarrollo de aplicaciones</a:t>
            </a:r>
          </a:p>
        </p:txBody>
      </p:sp>
      <p:sp>
        <p:nvSpPr>
          <p:cNvPr id="8" name="CuadroTexto 7">
            <a:extLst>
              <a:ext uri="{FF2B5EF4-FFF2-40B4-BE49-F238E27FC236}">
                <a16:creationId xmlns:a16="http://schemas.microsoft.com/office/drawing/2014/main" id="{4E8F99F6-FEFB-410C-A159-8D600C3D6FCE}"/>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4</a:t>
            </a:r>
          </a:p>
        </p:txBody>
      </p:sp>
      <p:sp>
        <p:nvSpPr>
          <p:cNvPr id="7" name="CuadroTexto 6">
            <a:extLst>
              <a:ext uri="{FF2B5EF4-FFF2-40B4-BE49-F238E27FC236}">
                <a16:creationId xmlns:a16="http://schemas.microsoft.com/office/drawing/2014/main" id="{77010381-4DD4-2A3F-F94B-0432519D3931}"/>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4</a:t>
            </a:r>
          </a:p>
        </p:txBody>
      </p:sp>
      <p:grpSp>
        <p:nvGrpSpPr>
          <p:cNvPr id="12" name="Grupo 11">
            <a:extLst>
              <a:ext uri="{FF2B5EF4-FFF2-40B4-BE49-F238E27FC236}">
                <a16:creationId xmlns:a16="http://schemas.microsoft.com/office/drawing/2014/main" id="{1DF5536B-B1E5-CF41-C332-4D98B7E8DD0B}"/>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7E1750F7-0F68-77E8-1E99-2C3827DF3B5B}"/>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b="1" dirty="0">
                  <a:solidFill>
                    <a:srgbClr val="FFFF00"/>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b="1" dirty="0">
                  <a:solidFill>
                    <a:srgbClr val="FFFF00"/>
                  </a:solidFill>
                </a:rPr>
                <a:t>2.3	</a:t>
              </a:r>
              <a:r>
                <a:rPr lang="es-MX" sz="900" b="1" dirty="0">
                  <a:solidFill>
                    <a:srgbClr val="FFFF00"/>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575DDDB8-698F-B7E3-61B0-D29296982E1F}"/>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6</a:t>
              </a:r>
            </a:p>
          </p:txBody>
        </p:sp>
      </p:grpSp>
    </p:spTree>
    <p:extLst>
      <p:ext uri="{BB962C8B-B14F-4D97-AF65-F5344CB8AC3E}">
        <p14:creationId xmlns:p14="http://schemas.microsoft.com/office/powerpoint/2010/main" val="24403874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a:bodyPr>
          <a:lstStyle/>
          <a:p>
            <a:pPr algn="just"/>
            <a:r>
              <a:rPr lang="es-EC" dirty="0">
                <a:solidFill>
                  <a:schemeClr val="bg1"/>
                </a:solidFill>
              </a:rPr>
              <a:t>Finalmente se deberá configurar el nombre del paquete donde se crearán y se da clic en Finalizar.</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21848277-9842-67BA-05B6-5062020ED9E0}"/>
              </a:ext>
            </a:extLst>
          </p:cNvPr>
          <p:cNvPicPr>
            <a:picLocks noChangeAspect="1"/>
          </p:cNvPicPr>
          <p:nvPr/>
        </p:nvPicPr>
        <p:blipFill>
          <a:blip r:embed="rId2"/>
          <a:stretch>
            <a:fillRect/>
          </a:stretch>
        </p:blipFill>
        <p:spPr>
          <a:xfrm>
            <a:off x="2068129" y="2211053"/>
            <a:ext cx="5355355" cy="3589390"/>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F7AFAB77-4D6F-1974-902C-114FE48C0EB1}"/>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BE4E3F58-7354-C9E4-CA95-DF8974FD8491}"/>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b="1" dirty="0">
                  <a:solidFill>
                    <a:srgbClr val="FFFF00"/>
                  </a:solidFill>
                </a:rPr>
                <a:t>3.3	</a:t>
              </a:r>
              <a:r>
                <a:rPr lang="es-EC" sz="900" b="1" dirty="0">
                  <a:solidFill>
                    <a:srgbClr val="FFFF00"/>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145D39DD-52F3-4F6D-98B4-439E6A48C7E7}"/>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60</a:t>
              </a:r>
            </a:p>
          </p:txBody>
        </p:sp>
      </p:grpSp>
    </p:spTree>
    <p:extLst>
      <p:ext uri="{BB962C8B-B14F-4D97-AF65-F5344CB8AC3E}">
        <p14:creationId xmlns:p14="http://schemas.microsoft.com/office/powerpoint/2010/main" val="3544649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a:bodyPr>
          <a:lstStyle/>
          <a:p>
            <a:pPr algn="just"/>
            <a:r>
              <a:rPr lang="es-EC" dirty="0">
                <a:solidFill>
                  <a:schemeClr val="bg1"/>
                </a:solidFill>
              </a:rPr>
              <a:t>Se deberá haber creado una serie de archivos en el paquete </a:t>
            </a:r>
            <a:r>
              <a:rPr lang="es-EC" dirty="0" err="1">
                <a:solidFill>
                  <a:schemeClr val="bg1"/>
                </a:solidFill>
              </a:rPr>
              <a:t>ec.edu.monster.modelo</a:t>
            </a:r>
            <a:r>
              <a:rPr lang="es-EC" dirty="0">
                <a:solidFill>
                  <a:schemeClr val="bg1"/>
                </a:solidFill>
              </a:rPr>
              <a:t> similares a los siguientes.</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pic>
        <p:nvPicPr>
          <p:cNvPr id="3" name="Imagen 2" descr="Interfaz de usuario gráfica&#10;&#10;Descripción generada automáticamente con confianza baja">
            <a:extLst>
              <a:ext uri="{FF2B5EF4-FFF2-40B4-BE49-F238E27FC236}">
                <a16:creationId xmlns:a16="http://schemas.microsoft.com/office/drawing/2014/main" id="{19030CB2-C91B-73A8-9EBC-8226A12B23FC}"/>
              </a:ext>
            </a:extLst>
          </p:cNvPr>
          <p:cNvPicPr>
            <a:picLocks noChangeAspect="1"/>
          </p:cNvPicPr>
          <p:nvPr/>
        </p:nvPicPr>
        <p:blipFill>
          <a:blip r:embed="rId2"/>
          <a:stretch>
            <a:fillRect/>
          </a:stretch>
        </p:blipFill>
        <p:spPr>
          <a:xfrm>
            <a:off x="3327671" y="1987223"/>
            <a:ext cx="2107087" cy="4640242"/>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6CBBF339-A618-AE21-F49F-7133DEFD65FA}"/>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AAA2EB21-BD63-DA5F-8E2F-67C16AD0F1F1}"/>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b="1" dirty="0">
                  <a:solidFill>
                    <a:srgbClr val="FFFF00"/>
                  </a:solidFill>
                </a:rPr>
                <a:t>3.3	</a:t>
              </a:r>
              <a:r>
                <a:rPr lang="es-EC" sz="900" b="1" dirty="0">
                  <a:solidFill>
                    <a:srgbClr val="FFFF00"/>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BC4DDDE4-D5F6-6D65-77A3-1C2BC1296430}"/>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61</a:t>
              </a:r>
            </a:p>
          </p:txBody>
        </p:sp>
      </p:grpSp>
    </p:spTree>
    <p:extLst>
      <p:ext uri="{BB962C8B-B14F-4D97-AF65-F5344CB8AC3E}">
        <p14:creationId xmlns:p14="http://schemas.microsoft.com/office/powerpoint/2010/main" val="37545289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sp>
        <p:nvSpPr>
          <p:cNvPr id="6" name="Título 1">
            <a:extLst>
              <a:ext uri="{FF2B5EF4-FFF2-40B4-BE49-F238E27FC236}">
                <a16:creationId xmlns:a16="http://schemas.microsoft.com/office/drawing/2014/main" id="{ACABC3BD-EA5E-043D-42D9-F31F1D51BB9F}"/>
              </a:ext>
            </a:extLst>
          </p:cNvPr>
          <p:cNvSpPr>
            <a:spLocks noGrp="1"/>
          </p:cNvSpPr>
          <p:nvPr>
            <p:ph type="title"/>
          </p:nvPr>
        </p:nvSpPr>
        <p:spPr>
          <a:xfrm>
            <a:off x="581192" y="702156"/>
            <a:ext cx="8545932" cy="1126644"/>
          </a:xfrm>
        </p:spPr>
        <p:txBody>
          <a:bodyPr>
            <a:normAutofit/>
          </a:bodyPr>
          <a:lstStyle/>
          <a:p>
            <a:br>
              <a:rPr lang="es-EC" dirty="0"/>
            </a:br>
            <a:r>
              <a:rPr lang="es-EC" dirty="0"/>
              <a:t>3.3.2	CREACIÓN DEL ARCHIVO CORREO</a:t>
            </a:r>
            <a:endParaRPr lang="es-ES" dirty="0"/>
          </a:p>
        </p:txBody>
      </p:sp>
      <p:sp>
        <p:nvSpPr>
          <p:cNvPr id="8" name="CuadroTexto 7">
            <a:extLst>
              <a:ext uri="{FF2B5EF4-FFF2-40B4-BE49-F238E27FC236}">
                <a16:creationId xmlns:a16="http://schemas.microsoft.com/office/drawing/2014/main" id="{9C00514E-76E3-AA60-F239-0C80A59B81FF}"/>
              </a:ext>
            </a:extLst>
          </p:cNvPr>
          <p:cNvSpPr txBox="1"/>
          <p:nvPr/>
        </p:nvSpPr>
        <p:spPr>
          <a:xfrm>
            <a:off x="581192" y="2343160"/>
            <a:ext cx="3196724" cy="2297617"/>
          </a:xfrm>
          <a:prstGeom prst="rect">
            <a:avLst/>
          </a:prstGeom>
          <a:noFill/>
        </p:spPr>
        <p:txBody>
          <a:bodyPr wrap="square">
            <a:spAutoFit/>
          </a:bodyPr>
          <a:lstStyle/>
          <a:p>
            <a:pPr marL="306000" indent="-306000" algn="just" defTabSz="457200">
              <a:lnSpc>
                <a:spcPct val="115000"/>
              </a:lnSpc>
              <a:spcBef>
                <a:spcPct val="20000"/>
              </a:spcBef>
              <a:spcAft>
                <a:spcPts val="1000"/>
              </a:spcAft>
              <a:buClr>
                <a:schemeClr val="accent2"/>
              </a:buClr>
              <a:buSzPct val="92000"/>
              <a:buFont typeface="Wingdings 2" panose="05020102010507070707" pitchFamily="18" charset="2"/>
              <a:buChar char=""/>
            </a:pPr>
            <a:r>
              <a:rPr lang="es-EC" dirty="0"/>
              <a:t>Una de las funciones del Login es que pueda enviar correos para la recuperación y generación de contraseñas, para esto se necesita crear un nuevo archivo Java </a:t>
            </a:r>
            <a:r>
              <a:rPr lang="es-EC" dirty="0" err="1"/>
              <a:t>Class</a:t>
            </a:r>
            <a:r>
              <a:rPr lang="es-EC" dirty="0"/>
              <a:t> de la siguiente manera. </a:t>
            </a:r>
          </a:p>
        </p:txBody>
      </p:sp>
      <p:pic>
        <p:nvPicPr>
          <p:cNvPr id="3" name="Imagen 2" descr="Interfaz de usuario gráfica, Aplicación&#10;&#10;Descripción generada automáticamente">
            <a:extLst>
              <a:ext uri="{FF2B5EF4-FFF2-40B4-BE49-F238E27FC236}">
                <a16:creationId xmlns:a16="http://schemas.microsoft.com/office/drawing/2014/main" id="{172DC94E-FC32-39AC-E9A1-7CA4EDB19B88}"/>
              </a:ext>
            </a:extLst>
          </p:cNvPr>
          <p:cNvPicPr>
            <a:picLocks noChangeAspect="1"/>
          </p:cNvPicPr>
          <p:nvPr/>
        </p:nvPicPr>
        <p:blipFill>
          <a:blip r:embed="rId2"/>
          <a:stretch>
            <a:fillRect/>
          </a:stretch>
        </p:blipFill>
        <p:spPr>
          <a:xfrm>
            <a:off x="4424613" y="2664443"/>
            <a:ext cx="4305300" cy="2226945"/>
          </a:xfrm>
          <a:prstGeom prst="rect">
            <a:avLst/>
          </a:prstGeom>
          <a:ln w="88900" cap="sq" cmpd="thickThin">
            <a:solidFill>
              <a:srgbClr val="000000"/>
            </a:solidFill>
            <a:prstDash val="solid"/>
            <a:miter lim="800000"/>
          </a:ln>
          <a:effectLst>
            <a:innerShdw blurRad="76200">
              <a:srgbClr val="000000"/>
            </a:innerShdw>
          </a:effectLst>
        </p:spPr>
      </p:pic>
      <p:grpSp>
        <p:nvGrpSpPr>
          <p:cNvPr id="11" name="Grupo 10">
            <a:extLst>
              <a:ext uri="{FF2B5EF4-FFF2-40B4-BE49-F238E27FC236}">
                <a16:creationId xmlns:a16="http://schemas.microsoft.com/office/drawing/2014/main" id="{258EE9E8-A546-9444-5520-4BA4EEC0242D}"/>
              </a:ext>
            </a:extLst>
          </p:cNvPr>
          <p:cNvGrpSpPr/>
          <p:nvPr/>
        </p:nvGrpSpPr>
        <p:grpSpPr>
          <a:xfrm>
            <a:off x="9127861" y="0"/>
            <a:ext cx="3064879" cy="6863088"/>
            <a:chOff x="9127861" y="0"/>
            <a:chExt cx="3064879" cy="6863088"/>
          </a:xfrm>
        </p:grpSpPr>
        <p:sp>
          <p:nvSpPr>
            <p:cNvPr id="12" name="Marcador de contenido 2">
              <a:extLst>
                <a:ext uri="{FF2B5EF4-FFF2-40B4-BE49-F238E27FC236}">
                  <a16:creationId xmlns:a16="http://schemas.microsoft.com/office/drawing/2014/main" id="{33340EAC-52F1-7B13-13D5-03EC5E8FBAE2}"/>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b="1" dirty="0">
                  <a:solidFill>
                    <a:srgbClr val="FFFF00"/>
                  </a:solidFill>
                </a:rPr>
                <a:t>3.3	</a:t>
              </a:r>
              <a:r>
                <a:rPr lang="es-EC" sz="900" b="1" dirty="0">
                  <a:solidFill>
                    <a:srgbClr val="FFFF00"/>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6" name="CuadroTexto 15">
              <a:extLst>
                <a:ext uri="{FF2B5EF4-FFF2-40B4-BE49-F238E27FC236}">
                  <a16:creationId xmlns:a16="http://schemas.microsoft.com/office/drawing/2014/main" id="{5947D926-EFB6-3D15-46FB-9E353B502FD4}"/>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62</a:t>
              </a:r>
            </a:p>
          </p:txBody>
        </p:sp>
      </p:grpSp>
    </p:spTree>
    <p:extLst>
      <p:ext uri="{BB962C8B-B14F-4D97-AF65-F5344CB8AC3E}">
        <p14:creationId xmlns:p14="http://schemas.microsoft.com/office/powerpoint/2010/main" val="1648822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a:bodyPr>
          <a:lstStyle/>
          <a:p>
            <a:pPr algn="just"/>
            <a:r>
              <a:rPr lang="es-EC" dirty="0">
                <a:solidFill>
                  <a:schemeClr val="bg1"/>
                </a:solidFill>
              </a:rPr>
              <a:t>Dentro de la nueva ventana se debe especificar el nombre del archivo, en este caso Correo.</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pic>
        <p:nvPicPr>
          <p:cNvPr id="2" name="Imagen 1" descr="Interfaz de usuario gráfica, Aplicación, Correo electrónico&#10;&#10;Descripción generada automáticamente">
            <a:extLst>
              <a:ext uri="{FF2B5EF4-FFF2-40B4-BE49-F238E27FC236}">
                <a16:creationId xmlns:a16="http://schemas.microsoft.com/office/drawing/2014/main" id="{15D0CB30-36D9-744B-9774-59D1362C5F0C}"/>
              </a:ext>
            </a:extLst>
          </p:cNvPr>
          <p:cNvPicPr>
            <a:picLocks noChangeAspect="1"/>
          </p:cNvPicPr>
          <p:nvPr/>
        </p:nvPicPr>
        <p:blipFill>
          <a:blip r:embed="rId2"/>
          <a:stretch>
            <a:fillRect/>
          </a:stretch>
        </p:blipFill>
        <p:spPr>
          <a:xfrm>
            <a:off x="2196264" y="2204352"/>
            <a:ext cx="5200650" cy="3628390"/>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0AE56C44-F6BF-0908-3CA7-3866847153A3}"/>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27BBCF7D-B83D-95D1-9F3C-11D8D93EFBD6}"/>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b="1" dirty="0">
                  <a:solidFill>
                    <a:srgbClr val="FFFF00"/>
                  </a:solidFill>
                </a:rPr>
                <a:t>3.3	</a:t>
              </a:r>
              <a:r>
                <a:rPr lang="es-EC" sz="900" b="1" dirty="0">
                  <a:solidFill>
                    <a:srgbClr val="FFFF00"/>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3FFA1CD7-2F44-E087-CCE3-DFF647D914E8}"/>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63</a:t>
              </a:r>
            </a:p>
          </p:txBody>
        </p:sp>
      </p:grpSp>
    </p:spTree>
    <p:extLst>
      <p:ext uri="{BB962C8B-B14F-4D97-AF65-F5344CB8AC3E}">
        <p14:creationId xmlns:p14="http://schemas.microsoft.com/office/powerpoint/2010/main" val="16239998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fontScale="85000" lnSpcReduction="10000"/>
          </a:bodyPr>
          <a:lstStyle/>
          <a:p>
            <a:pPr algn="just"/>
            <a:r>
              <a:rPr lang="es-EC" dirty="0">
                <a:solidFill>
                  <a:schemeClr val="bg1"/>
                </a:solidFill>
              </a:rPr>
              <a:t>Una vez creado el archivo se debe colocar el siguiente código. Cabe señalar que se debe activar la opción de doble factor de seguridad de la cuenta de Gmail para poder obtener un código con el cual se pueda ingresar a la cuenta y enviar el correo.</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pic>
        <p:nvPicPr>
          <p:cNvPr id="3" name="Imagen 2" descr="Interfaz de usuario gráfica, Texto, Aplicación&#10;&#10;Descripción generada automáticamente">
            <a:extLst>
              <a:ext uri="{FF2B5EF4-FFF2-40B4-BE49-F238E27FC236}">
                <a16:creationId xmlns:a16="http://schemas.microsoft.com/office/drawing/2014/main" id="{4DA9A7BC-DB84-643F-E3C8-802F56E445E9}"/>
              </a:ext>
            </a:extLst>
          </p:cNvPr>
          <p:cNvPicPr>
            <a:picLocks noChangeAspect="1"/>
          </p:cNvPicPr>
          <p:nvPr/>
        </p:nvPicPr>
        <p:blipFill>
          <a:blip r:embed="rId2"/>
          <a:stretch>
            <a:fillRect/>
          </a:stretch>
        </p:blipFill>
        <p:spPr>
          <a:xfrm>
            <a:off x="1894158" y="2403825"/>
            <a:ext cx="5469688" cy="3515712"/>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22E41A83-4EAF-C407-AB2D-D655ED67B712}"/>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9A134E73-ECBF-6983-AC51-6DDD2AEDB935}"/>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b="1" dirty="0">
                  <a:solidFill>
                    <a:srgbClr val="FFFF00"/>
                  </a:solidFill>
                </a:rPr>
                <a:t>3.3	</a:t>
              </a:r>
              <a:r>
                <a:rPr lang="es-EC" sz="900" b="1" dirty="0">
                  <a:solidFill>
                    <a:srgbClr val="FFFF00"/>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8A877414-727C-711C-6C34-6D12C07F510C}"/>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64</a:t>
              </a:r>
            </a:p>
          </p:txBody>
        </p:sp>
      </p:grpSp>
    </p:spTree>
    <p:extLst>
      <p:ext uri="{BB962C8B-B14F-4D97-AF65-F5344CB8AC3E}">
        <p14:creationId xmlns:p14="http://schemas.microsoft.com/office/powerpoint/2010/main" val="3550743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sp>
        <p:nvSpPr>
          <p:cNvPr id="6" name="Título 1">
            <a:extLst>
              <a:ext uri="{FF2B5EF4-FFF2-40B4-BE49-F238E27FC236}">
                <a16:creationId xmlns:a16="http://schemas.microsoft.com/office/drawing/2014/main" id="{ACABC3BD-EA5E-043D-42D9-F31F1D51BB9F}"/>
              </a:ext>
            </a:extLst>
          </p:cNvPr>
          <p:cNvSpPr>
            <a:spLocks noGrp="1"/>
          </p:cNvSpPr>
          <p:nvPr>
            <p:ph type="title"/>
          </p:nvPr>
        </p:nvSpPr>
        <p:spPr>
          <a:xfrm>
            <a:off x="581192" y="702156"/>
            <a:ext cx="8545932" cy="1126644"/>
          </a:xfrm>
        </p:spPr>
        <p:txBody>
          <a:bodyPr>
            <a:normAutofit fontScale="90000"/>
          </a:bodyPr>
          <a:lstStyle/>
          <a:p>
            <a:br>
              <a:rPr lang="es-EC" dirty="0"/>
            </a:br>
            <a:r>
              <a:rPr lang="es-EC" sz="3100" dirty="0"/>
              <a:t>3.4		CREACIÓN DE CONTROLADORES DEL PROYECTO</a:t>
            </a:r>
            <a:endParaRPr lang="es-ES" dirty="0"/>
          </a:p>
        </p:txBody>
      </p:sp>
      <p:sp>
        <p:nvSpPr>
          <p:cNvPr id="8" name="CuadroTexto 7">
            <a:extLst>
              <a:ext uri="{FF2B5EF4-FFF2-40B4-BE49-F238E27FC236}">
                <a16:creationId xmlns:a16="http://schemas.microsoft.com/office/drawing/2014/main" id="{9C00514E-76E3-AA60-F239-0C80A59B81FF}"/>
              </a:ext>
            </a:extLst>
          </p:cNvPr>
          <p:cNvSpPr txBox="1"/>
          <p:nvPr/>
        </p:nvSpPr>
        <p:spPr>
          <a:xfrm>
            <a:off x="581191" y="2343160"/>
            <a:ext cx="8069513" cy="3118354"/>
          </a:xfrm>
          <a:prstGeom prst="rect">
            <a:avLst/>
          </a:prstGeom>
          <a:noFill/>
        </p:spPr>
        <p:txBody>
          <a:bodyPr wrap="square">
            <a:spAutoFit/>
          </a:bodyPr>
          <a:lstStyle/>
          <a:p>
            <a:pPr marL="306000" indent="-306000" algn="just" defTabSz="457200">
              <a:lnSpc>
                <a:spcPct val="115000"/>
              </a:lnSpc>
              <a:spcBef>
                <a:spcPct val="20000"/>
              </a:spcBef>
              <a:spcAft>
                <a:spcPts val="1000"/>
              </a:spcAft>
              <a:buClr>
                <a:schemeClr val="accent2"/>
              </a:buClr>
              <a:buSzPct val="92000"/>
              <a:buFont typeface="Wingdings 2" panose="05020102010507070707" pitchFamily="18" charset="2"/>
              <a:buChar char=""/>
            </a:pPr>
            <a:r>
              <a:rPr lang="es-EC" dirty="0"/>
              <a:t>Un controlador como se indicó con anterioridad es aquel que se encarga de actuar a manera de comunicador entre la vista y el modelo, recibiendo ordenes de la vista, procesándolos y modificando respectivamente el modelo, en este caso nuestro controlador recibiría ordenes desde el archivo </a:t>
            </a:r>
            <a:r>
              <a:rPr lang="es-EC" dirty="0" err="1"/>
              <a:t>index</a:t>
            </a:r>
            <a:r>
              <a:rPr lang="es-EC" dirty="0"/>
              <a:t> para verificar si las credenciales son las correctas y este solicitaría tal información a los archivos del modelo. </a:t>
            </a:r>
          </a:p>
          <a:p>
            <a:pPr marL="306000" indent="-306000" algn="just" defTabSz="457200">
              <a:lnSpc>
                <a:spcPct val="115000"/>
              </a:lnSpc>
              <a:spcBef>
                <a:spcPct val="20000"/>
              </a:spcBef>
              <a:spcAft>
                <a:spcPts val="1000"/>
              </a:spcAft>
              <a:buClr>
                <a:schemeClr val="accent2"/>
              </a:buClr>
              <a:buSzPct val="92000"/>
              <a:buFont typeface="Wingdings 2" panose="05020102010507070707" pitchFamily="18" charset="2"/>
              <a:buChar char=""/>
            </a:pPr>
            <a:r>
              <a:rPr lang="es-EC" dirty="0"/>
              <a:t>En este caso con la generación de los archivos del modelo y la vista ya se generaron los archivos del controlador, por lo que sólo hace falta añadir algunos archivos adicionales</a:t>
            </a:r>
          </a:p>
        </p:txBody>
      </p:sp>
      <p:grpSp>
        <p:nvGrpSpPr>
          <p:cNvPr id="2" name="Grupo 1">
            <a:extLst>
              <a:ext uri="{FF2B5EF4-FFF2-40B4-BE49-F238E27FC236}">
                <a16:creationId xmlns:a16="http://schemas.microsoft.com/office/drawing/2014/main" id="{D91777C8-EAFB-EA38-4001-A5AB9980F9E8}"/>
              </a:ext>
            </a:extLst>
          </p:cNvPr>
          <p:cNvGrpSpPr/>
          <p:nvPr/>
        </p:nvGrpSpPr>
        <p:grpSpPr>
          <a:xfrm>
            <a:off x="9127861" y="0"/>
            <a:ext cx="3064879" cy="6863088"/>
            <a:chOff x="9127861" y="0"/>
            <a:chExt cx="3064879" cy="6863088"/>
          </a:xfrm>
        </p:grpSpPr>
        <p:sp>
          <p:nvSpPr>
            <p:cNvPr id="3" name="Marcador de contenido 2">
              <a:extLst>
                <a:ext uri="{FF2B5EF4-FFF2-40B4-BE49-F238E27FC236}">
                  <a16:creationId xmlns:a16="http://schemas.microsoft.com/office/drawing/2014/main" id="{238A6264-A14F-8A06-689B-9191BB42AAF4}"/>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b="1" dirty="0">
                  <a:solidFill>
                    <a:srgbClr val="FFFF00"/>
                  </a:solidFill>
                </a:rPr>
                <a:t>3.4	</a:t>
              </a:r>
              <a:r>
                <a:rPr lang="es-EC" sz="900" b="1" dirty="0">
                  <a:solidFill>
                    <a:srgbClr val="FFFF00"/>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4" name="CuadroTexto 3">
              <a:extLst>
                <a:ext uri="{FF2B5EF4-FFF2-40B4-BE49-F238E27FC236}">
                  <a16:creationId xmlns:a16="http://schemas.microsoft.com/office/drawing/2014/main" id="{9E985587-5E62-DB2C-4553-B79536022DED}"/>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65</a:t>
              </a:r>
            </a:p>
          </p:txBody>
        </p:sp>
      </p:grpSp>
    </p:spTree>
    <p:extLst>
      <p:ext uri="{BB962C8B-B14F-4D97-AF65-F5344CB8AC3E}">
        <p14:creationId xmlns:p14="http://schemas.microsoft.com/office/powerpoint/2010/main" val="15085664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sp>
        <p:nvSpPr>
          <p:cNvPr id="6" name="Título 1">
            <a:extLst>
              <a:ext uri="{FF2B5EF4-FFF2-40B4-BE49-F238E27FC236}">
                <a16:creationId xmlns:a16="http://schemas.microsoft.com/office/drawing/2014/main" id="{ACABC3BD-EA5E-043D-42D9-F31F1D51BB9F}"/>
              </a:ext>
            </a:extLst>
          </p:cNvPr>
          <p:cNvSpPr>
            <a:spLocks noGrp="1"/>
          </p:cNvSpPr>
          <p:nvPr>
            <p:ph type="title"/>
          </p:nvPr>
        </p:nvSpPr>
        <p:spPr>
          <a:xfrm>
            <a:off x="581192" y="702156"/>
            <a:ext cx="8545932" cy="1126644"/>
          </a:xfrm>
        </p:spPr>
        <p:txBody>
          <a:bodyPr>
            <a:normAutofit fontScale="90000"/>
          </a:bodyPr>
          <a:lstStyle/>
          <a:p>
            <a:br>
              <a:rPr lang="es-EC" dirty="0"/>
            </a:br>
            <a:r>
              <a:rPr lang="es-EC" sz="3100" dirty="0"/>
              <a:t>3.4.1		CREACIÓN Y CODIFICACIÓN DEL ARCHIVO MENUCONTROLADOR.</a:t>
            </a:r>
            <a:endParaRPr lang="es-ES" dirty="0"/>
          </a:p>
        </p:txBody>
      </p:sp>
      <p:sp>
        <p:nvSpPr>
          <p:cNvPr id="8" name="CuadroTexto 7">
            <a:extLst>
              <a:ext uri="{FF2B5EF4-FFF2-40B4-BE49-F238E27FC236}">
                <a16:creationId xmlns:a16="http://schemas.microsoft.com/office/drawing/2014/main" id="{9C00514E-76E3-AA60-F239-0C80A59B81FF}"/>
              </a:ext>
            </a:extLst>
          </p:cNvPr>
          <p:cNvSpPr txBox="1"/>
          <p:nvPr/>
        </p:nvSpPr>
        <p:spPr>
          <a:xfrm>
            <a:off x="581192" y="2343160"/>
            <a:ext cx="3064880" cy="1341970"/>
          </a:xfrm>
          <a:prstGeom prst="rect">
            <a:avLst/>
          </a:prstGeom>
          <a:noFill/>
        </p:spPr>
        <p:txBody>
          <a:bodyPr wrap="square">
            <a:spAutoFit/>
          </a:bodyPr>
          <a:lstStyle/>
          <a:p>
            <a:pPr marL="306000" indent="-306000" algn="just" defTabSz="457200">
              <a:lnSpc>
                <a:spcPct val="115000"/>
              </a:lnSpc>
              <a:spcBef>
                <a:spcPct val="20000"/>
              </a:spcBef>
              <a:spcAft>
                <a:spcPts val="1000"/>
              </a:spcAft>
              <a:buClr>
                <a:schemeClr val="accent2"/>
              </a:buClr>
              <a:buSzPct val="92000"/>
              <a:buFont typeface="Wingdings 2" panose="05020102010507070707" pitchFamily="18" charset="2"/>
              <a:buChar char=""/>
            </a:pPr>
            <a:r>
              <a:rPr lang="es-EC" dirty="0"/>
              <a:t>De clic derecho sobre la carpeta controlador, escoja “Nuevo” y seleccione “Java </a:t>
            </a:r>
            <a:r>
              <a:rPr lang="es-EC" dirty="0" err="1"/>
              <a:t>Class</a:t>
            </a:r>
            <a:r>
              <a:rPr lang="es-EC" dirty="0"/>
              <a:t>”.</a:t>
            </a:r>
          </a:p>
        </p:txBody>
      </p:sp>
      <p:pic>
        <p:nvPicPr>
          <p:cNvPr id="2" name="Imagen 1">
            <a:extLst>
              <a:ext uri="{FF2B5EF4-FFF2-40B4-BE49-F238E27FC236}">
                <a16:creationId xmlns:a16="http://schemas.microsoft.com/office/drawing/2014/main" id="{002EA361-6B4C-0723-9133-776B9F1F7B0B}"/>
              </a:ext>
            </a:extLst>
          </p:cNvPr>
          <p:cNvPicPr>
            <a:picLocks noChangeAspect="1"/>
          </p:cNvPicPr>
          <p:nvPr/>
        </p:nvPicPr>
        <p:blipFill>
          <a:blip r:embed="rId2"/>
          <a:stretch>
            <a:fillRect/>
          </a:stretch>
        </p:blipFill>
        <p:spPr>
          <a:xfrm>
            <a:off x="4286751" y="2447172"/>
            <a:ext cx="4171950" cy="2733675"/>
          </a:xfrm>
          <a:prstGeom prst="rect">
            <a:avLst/>
          </a:prstGeom>
          <a:ln w="88900" cap="sq" cmpd="thickThin">
            <a:solidFill>
              <a:srgbClr val="000000"/>
            </a:solidFill>
            <a:prstDash val="solid"/>
            <a:miter lim="800000"/>
          </a:ln>
          <a:effectLst>
            <a:innerShdw blurRad="76200">
              <a:srgbClr val="000000"/>
            </a:innerShdw>
          </a:effectLst>
        </p:spPr>
      </p:pic>
      <p:grpSp>
        <p:nvGrpSpPr>
          <p:cNvPr id="10" name="Grupo 9">
            <a:extLst>
              <a:ext uri="{FF2B5EF4-FFF2-40B4-BE49-F238E27FC236}">
                <a16:creationId xmlns:a16="http://schemas.microsoft.com/office/drawing/2014/main" id="{B5D48361-5DDD-479E-99EE-7A6328E4BB34}"/>
              </a:ext>
            </a:extLst>
          </p:cNvPr>
          <p:cNvGrpSpPr/>
          <p:nvPr/>
        </p:nvGrpSpPr>
        <p:grpSpPr>
          <a:xfrm>
            <a:off x="9127861" y="0"/>
            <a:ext cx="3064879" cy="6863088"/>
            <a:chOff x="9127861" y="0"/>
            <a:chExt cx="3064879" cy="6863088"/>
          </a:xfrm>
        </p:grpSpPr>
        <p:sp>
          <p:nvSpPr>
            <p:cNvPr id="14" name="Marcador de contenido 2">
              <a:extLst>
                <a:ext uri="{FF2B5EF4-FFF2-40B4-BE49-F238E27FC236}">
                  <a16:creationId xmlns:a16="http://schemas.microsoft.com/office/drawing/2014/main" id="{E4473233-1EAC-5860-DFB9-346CBBF7CC02}"/>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b="1" dirty="0">
                  <a:solidFill>
                    <a:srgbClr val="FFFF00"/>
                  </a:solidFill>
                </a:rPr>
                <a:t>3.4	</a:t>
              </a:r>
              <a:r>
                <a:rPr lang="es-EC" sz="900" b="1" dirty="0">
                  <a:solidFill>
                    <a:srgbClr val="FFFF00"/>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5" name="CuadroTexto 14">
              <a:extLst>
                <a:ext uri="{FF2B5EF4-FFF2-40B4-BE49-F238E27FC236}">
                  <a16:creationId xmlns:a16="http://schemas.microsoft.com/office/drawing/2014/main" id="{28D55B7A-958E-1145-FE60-727F032F1999}"/>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66</a:t>
              </a:r>
            </a:p>
          </p:txBody>
        </p:sp>
      </p:grpSp>
    </p:spTree>
    <p:extLst>
      <p:ext uri="{BB962C8B-B14F-4D97-AF65-F5344CB8AC3E}">
        <p14:creationId xmlns:p14="http://schemas.microsoft.com/office/powerpoint/2010/main" val="23019844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a:bodyPr>
          <a:lstStyle/>
          <a:p>
            <a:pPr algn="just"/>
            <a:r>
              <a:rPr lang="es-EC" dirty="0">
                <a:solidFill>
                  <a:schemeClr val="bg1"/>
                </a:solidFill>
              </a:rPr>
              <a:t>Le da el nombre de </a:t>
            </a:r>
            <a:r>
              <a:rPr lang="es-EC" dirty="0" err="1">
                <a:solidFill>
                  <a:schemeClr val="bg1"/>
                </a:solidFill>
              </a:rPr>
              <a:t>MenuControlador</a:t>
            </a:r>
            <a:r>
              <a:rPr lang="es-EC" dirty="0">
                <a:solidFill>
                  <a:schemeClr val="bg1"/>
                </a:solidFill>
              </a:rPr>
              <a:t> y proceda a crearlo</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pic>
        <p:nvPicPr>
          <p:cNvPr id="4" name="Imagen 3">
            <a:extLst>
              <a:ext uri="{FF2B5EF4-FFF2-40B4-BE49-F238E27FC236}">
                <a16:creationId xmlns:a16="http://schemas.microsoft.com/office/drawing/2014/main" id="{4D0F9369-D0A6-20E9-25C6-1A51E4C5AE84}"/>
              </a:ext>
            </a:extLst>
          </p:cNvPr>
          <p:cNvPicPr>
            <a:picLocks noChangeAspect="1"/>
          </p:cNvPicPr>
          <p:nvPr/>
        </p:nvPicPr>
        <p:blipFill>
          <a:blip r:embed="rId2"/>
          <a:stretch>
            <a:fillRect/>
          </a:stretch>
        </p:blipFill>
        <p:spPr>
          <a:xfrm>
            <a:off x="2569210" y="2489033"/>
            <a:ext cx="4767580" cy="3371850"/>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927274E3-7732-DE15-D059-B5C9E5FF320F}"/>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D170099D-D216-548A-726D-F12CE2E9326B}"/>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b="1" dirty="0">
                  <a:solidFill>
                    <a:srgbClr val="FFFF00"/>
                  </a:solidFill>
                </a:rPr>
                <a:t>3.4	</a:t>
              </a:r>
              <a:r>
                <a:rPr lang="es-EC" sz="900" b="1" dirty="0">
                  <a:solidFill>
                    <a:srgbClr val="FFFF00"/>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7B5C7C30-FC13-ABAE-0B02-D6AB0DD60314}"/>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67</a:t>
              </a:r>
            </a:p>
          </p:txBody>
        </p:sp>
      </p:grpSp>
    </p:spTree>
    <p:extLst>
      <p:ext uri="{BB962C8B-B14F-4D97-AF65-F5344CB8AC3E}">
        <p14:creationId xmlns:p14="http://schemas.microsoft.com/office/powerpoint/2010/main" val="14925498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lnSpcReduction="10000"/>
          </a:bodyPr>
          <a:lstStyle/>
          <a:p>
            <a:pPr algn="just"/>
            <a:r>
              <a:rPr lang="es-EC" dirty="0">
                <a:solidFill>
                  <a:schemeClr val="bg1"/>
                </a:solidFill>
              </a:rPr>
              <a:t>En este archivo se debe colocar el código para controlar las operaciones del menú, así como la información que se va a desplegar en el mismo,  como se presenta en la siguiente tabla.</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pic>
        <p:nvPicPr>
          <p:cNvPr id="2" name="Imagen 1">
            <a:extLst>
              <a:ext uri="{FF2B5EF4-FFF2-40B4-BE49-F238E27FC236}">
                <a16:creationId xmlns:a16="http://schemas.microsoft.com/office/drawing/2014/main" id="{D58398EE-80C6-5F0C-12D9-DE90C85DFC14}"/>
              </a:ext>
            </a:extLst>
          </p:cNvPr>
          <p:cNvPicPr>
            <a:picLocks noChangeAspect="1"/>
          </p:cNvPicPr>
          <p:nvPr/>
        </p:nvPicPr>
        <p:blipFill>
          <a:blip r:embed="rId2"/>
          <a:stretch>
            <a:fillRect/>
          </a:stretch>
        </p:blipFill>
        <p:spPr>
          <a:xfrm>
            <a:off x="2003695" y="2348982"/>
            <a:ext cx="5242215" cy="3329923"/>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C173F8EC-FAA8-7AB9-1DE6-9BBE151B3EE3}"/>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CD131323-F34A-6B12-009B-73C43E3E2149}"/>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b="1" dirty="0">
                  <a:solidFill>
                    <a:srgbClr val="FFFF00"/>
                  </a:solidFill>
                </a:rPr>
                <a:t>3.4	</a:t>
              </a:r>
              <a:r>
                <a:rPr lang="es-EC" sz="900" b="1" dirty="0">
                  <a:solidFill>
                    <a:srgbClr val="FFFF00"/>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E57C7106-3D88-59FA-AF43-B8CCACA7285B}"/>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68</a:t>
              </a:r>
            </a:p>
          </p:txBody>
        </p:sp>
      </p:grpSp>
    </p:spTree>
    <p:extLst>
      <p:ext uri="{BB962C8B-B14F-4D97-AF65-F5344CB8AC3E}">
        <p14:creationId xmlns:p14="http://schemas.microsoft.com/office/powerpoint/2010/main" val="32115091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sp>
        <p:nvSpPr>
          <p:cNvPr id="6" name="Título 1">
            <a:extLst>
              <a:ext uri="{FF2B5EF4-FFF2-40B4-BE49-F238E27FC236}">
                <a16:creationId xmlns:a16="http://schemas.microsoft.com/office/drawing/2014/main" id="{ACABC3BD-EA5E-043D-42D9-F31F1D51BB9F}"/>
              </a:ext>
            </a:extLst>
          </p:cNvPr>
          <p:cNvSpPr>
            <a:spLocks noGrp="1"/>
          </p:cNvSpPr>
          <p:nvPr>
            <p:ph type="title"/>
          </p:nvPr>
        </p:nvSpPr>
        <p:spPr>
          <a:xfrm>
            <a:off x="581192" y="702156"/>
            <a:ext cx="8545932" cy="1126644"/>
          </a:xfrm>
        </p:spPr>
        <p:txBody>
          <a:bodyPr>
            <a:normAutofit fontScale="90000"/>
          </a:bodyPr>
          <a:lstStyle/>
          <a:p>
            <a:br>
              <a:rPr lang="es-EC" dirty="0"/>
            </a:br>
            <a:r>
              <a:rPr lang="es-EC" dirty="0"/>
              <a:t>3.4.2	CREACIÓN Y CODIFICACIÓN DEL ARCHIVO ENVIARCORREO.</a:t>
            </a:r>
            <a:endParaRPr lang="es-ES" dirty="0"/>
          </a:p>
        </p:txBody>
      </p:sp>
      <p:sp>
        <p:nvSpPr>
          <p:cNvPr id="8" name="CuadroTexto 7">
            <a:extLst>
              <a:ext uri="{FF2B5EF4-FFF2-40B4-BE49-F238E27FC236}">
                <a16:creationId xmlns:a16="http://schemas.microsoft.com/office/drawing/2014/main" id="{9C00514E-76E3-AA60-F239-0C80A59B81FF}"/>
              </a:ext>
            </a:extLst>
          </p:cNvPr>
          <p:cNvSpPr txBox="1"/>
          <p:nvPr/>
        </p:nvSpPr>
        <p:spPr>
          <a:xfrm>
            <a:off x="581192" y="2343160"/>
            <a:ext cx="3425324" cy="1341970"/>
          </a:xfrm>
          <a:prstGeom prst="rect">
            <a:avLst/>
          </a:prstGeom>
          <a:noFill/>
        </p:spPr>
        <p:txBody>
          <a:bodyPr wrap="square">
            <a:spAutoFit/>
          </a:bodyPr>
          <a:lstStyle/>
          <a:p>
            <a:pPr marL="306000" indent="-306000" algn="just" defTabSz="457200">
              <a:lnSpc>
                <a:spcPct val="115000"/>
              </a:lnSpc>
              <a:spcBef>
                <a:spcPct val="20000"/>
              </a:spcBef>
              <a:spcAft>
                <a:spcPts val="1000"/>
              </a:spcAft>
              <a:buClr>
                <a:schemeClr val="accent2"/>
              </a:buClr>
              <a:buSzPct val="92000"/>
              <a:buFont typeface="Wingdings 2" panose="05020102010507070707" pitchFamily="18" charset="2"/>
              <a:buChar char=""/>
            </a:pPr>
            <a:r>
              <a:rPr lang="es-EC" dirty="0"/>
              <a:t>De clic derecho sobre la carpeta controlador, escoja “Nuevo” y seleccione “Java </a:t>
            </a:r>
            <a:r>
              <a:rPr lang="es-EC" dirty="0" err="1"/>
              <a:t>Class</a:t>
            </a:r>
            <a:r>
              <a:rPr lang="es-EC" dirty="0"/>
              <a:t>”.</a:t>
            </a:r>
          </a:p>
        </p:txBody>
      </p:sp>
      <p:pic>
        <p:nvPicPr>
          <p:cNvPr id="7" name="Imagen 6">
            <a:extLst>
              <a:ext uri="{FF2B5EF4-FFF2-40B4-BE49-F238E27FC236}">
                <a16:creationId xmlns:a16="http://schemas.microsoft.com/office/drawing/2014/main" id="{139DEE95-CE62-CCC2-0711-D7C6840550BB}"/>
              </a:ext>
            </a:extLst>
          </p:cNvPr>
          <p:cNvPicPr>
            <a:picLocks noChangeAspect="1"/>
          </p:cNvPicPr>
          <p:nvPr/>
        </p:nvPicPr>
        <p:blipFill>
          <a:blip r:embed="rId2"/>
          <a:stretch>
            <a:fillRect/>
          </a:stretch>
        </p:blipFill>
        <p:spPr>
          <a:xfrm>
            <a:off x="4509287" y="2519362"/>
            <a:ext cx="4171950" cy="2733675"/>
          </a:xfrm>
          <a:prstGeom prst="rect">
            <a:avLst/>
          </a:prstGeom>
          <a:ln w="88900" cap="sq" cmpd="thickThin">
            <a:solidFill>
              <a:srgbClr val="000000"/>
            </a:solidFill>
            <a:prstDash val="solid"/>
            <a:miter lim="800000"/>
          </a:ln>
          <a:effectLst>
            <a:innerShdw blurRad="76200">
              <a:srgbClr val="000000"/>
            </a:innerShdw>
          </a:effectLst>
        </p:spPr>
      </p:pic>
      <p:grpSp>
        <p:nvGrpSpPr>
          <p:cNvPr id="14" name="Grupo 13">
            <a:extLst>
              <a:ext uri="{FF2B5EF4-FFF2-40B4-BE49-F238E27FC236}">
                <a16:creationId xmlns:a16="http://schemas.microsoft.com/office/drawing/2014/main" id="{9388F8D4-D9C5-E86C-5490-92E4D14E9DC5}"/>
              </a:ext>
            </a:extLst>
          </p:cNvPr>
          <p:cNvGrpSpPr/>
          <p:nvPr/>
        </p:nvGrpSpPr>
        <p:grpSpPr>
          <a:xfrm>
            <a:off x="9127861" y="0"/>
            <a:ext cx="3064879" cy="6863088"/>
            <a:chOff x="9127861" y="0"/>
            <a:chExt cx="3064879" cy="6863088"/>
          </a:xfrm>
        </p:grpSpPr>
        <p:sp>
          <p:nvSpPr>
            <p:cNvPr id="15" name="Marcador de contenido 2">
              <a:extLst>
                <a:ext uri="{FF2B5EF4-FFF2-40B4-BE49-F238E27FC236}">
                  <a16:creationId xmlns:a16="http://schemas.microsoft.com/office/drawing/2014/main" id="{C50E2349-32E5-12C5-BA2C-61DBA49AA5FC}"/>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b="1" dirty="0">
                  <a:solidFill>
                    <a:srgbClr val="FFFF00"/>
                  </a:solidFill>
                </a:rPr>
                <a:t>3.4	</a:t>
              </a:r>
              <a:r>
                <a:rPr lang="es-EC" sz="900" b="1" dirty="0">
                  <a:solidFill>
                    <a:srgbClr val="FFFF00"/>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6" name="CuadroTexto 15">
              <a:extLst>
                <a:ext uri="{FF2B5EF4-FFF2-40B4-BE49-F238E27FC236}">
                  <a16:creationId xmlns:a16="http://schemas.microsoft.com/office/drawing/2014/main" id="{B3A2805F-F880-1C7A-472B-FCE2C2C5CD43}"/>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69</a:t>
              </a:r>
            </a:p>
          </p:txBody>
        </p:sp>
      </p:grpSp>
    </p:spTree>
    <p:extLst>
      <p:ext uri="{BB962C8B-B14F-4D97-AF65-F5344CB8AC3E}">
        <p14:creationId xmlns:p14="http://schemas.microsoft.com/office/powerpoint/2010/main" val="3100858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581192" y="702156"/>
            <a:ext cx="8382926" cy="1013800"/>
          </a:xfrm>
        </p:spPr>
        <p:txBody>
          <a:bodyPr/>
          <a:lstStyle/>
          <a:p>
            <a:r>
              <a:rPr lang="es-ES" dirty="0"/>
              <a:t>2.4		</a:t>
            </a:r>
            <a:r>
              <a:rPr lang="es-MX" dirty="0"/>
              <a:t>INTERFACES JAVA.</a:t>
            </a:r>
            <a:endParaRPr lang="es-ES" dirty="0"/>
          </a:p>
        </p:txBody>
      </p:sp>
      <p:sp>
        <p:nvSpPr>
          <p:cNvPr id="8" name="Marcador de contenido 7">
            <a:extLst>
              <a:ext uri="{FF2B5EF4-FFF2-40B4-BE49-F238E27FC236}">
                <a16:creationId xmlns:a16="http://schemas.microsoft.com/office/drawing/2014/main" id="{199960B9-59CC-485F-AD7D-0070282608D0}"/>
              </a:ext>
            </a:extLst>
          </p:cNvPr>
          <p:cNvSpPr>
            <a:spLocks noGrp="1"/>
          </p:cNvSpPr>
          <p:nvPr>
            <p:ph idx="1"/>
          </p:nvPr>
        </p:nvSpPr>
        <p:spPr>
          <a:xfrm>
            <a:off x="581192" y="1975259"/>
            <a:ext cx="8118924" cy="5388067"/>
          </a:xfrm>
        </p:spPr>
        <p:txBody>
          <a:bodyPr vert="horz" lIns="91440" tIns="45720" rIns="91440" bIns="45720" rtlCol="0" anchor="ctr">
            <a:noAutofit/>
          </a:bodyPr>
          <a:lstStyle/>
          <a:p>
            <a:pPr marL="0" indent="0">
              <a:buNone/>
            </a:pPr>
            <a:r>
              <a:rPr lang="es-EC" dirty="0">
                <a:solidFill>
                  <a:schemeClr val="tx1"/>
                </a:solidFill>
              </a:rPr>
              <a:t>Las interfaces en Java se [4] utilizan para definir un contrato de métodos que una clase debe cumplir. Por ejemplo, si varias clases deben tener un método "</a:t>
            </a:r>
            <a:r>
              <a:rPr lang="es-EC" dirty="0" err="1">
                <a:solidFill>
                  <a:schemeClr val="tx1"/>
                </a:solidFill>
              </a:rPr>
              <a:t>start</a:t>
            </a:r>
            <a:r>
              <a:rPr lang="es-EC" dirty="0">
                <a:solidFill>
                  <a:schemeClr val="tx1"/>
                </a:solidFill>
              </a:rPr>
              <a:t>" que se ejecuta de manera diferente en cada clase, se puede crear una interfaz "</a:t>
            </a:r>
            <a:r>
              <a:rPr lang="es-EC" dirty="0" err="1">
                <a:solidFill>
                  <a:schemeClr val="tx1"/>
                </a:solidFill>
              </a:rPr>
              <a:t>Startable</a:t>
            </a:r>
            <a:r>
              <a:rPr lang="es-EC" dirty="0">
                <a:solidFill>
                  <a:schemeClr val="tx1"/>
                </a:solidFill>
              </a:rPr>
              <a:t>" con un método "</a:t>
            </a:r>
            <a:r>
              <a:rPr lang="es-EC" dirty="0" err="1">
                <a:solidFill>
                  <a:schemeClr val="tx1"/>
                </a:solidFill>
              </a:rPr>
              <a:t>start</a:t>
            </a:r>
            <a:r>
              <a:rPr lang="es-EC" dirty="0">
                <a:solidFill>
                  <a:schemeClr val="tx1"/>
                </a:solidFill>
              </a:rPr>
              <a:t>" y hacer que cada clase implemente esa interfaz. De esta manera, se garantiza que todas las clases tengan un método "</a:t>
            </a:r>
            <a:r>
              <a:rPr lang="es-EC" dirty="0" err="1">
                <a:solidFill>
                  <a:schemeClr val="tx1"/>
                </a:solidFill>
              </a:rPr>
              <a:t>start</a:t>
            </a:r>
            <a:r>
              <a:rPr lang="es-EC" dirty="0">
                <a:solidFill>
                  <a:schemeClr val="tx1"/>
                </a:solidFill>
              </a:rPr>
              <a:t>" y se pueden utilizar de manera polimórfica.</a:t>
            </a:r>
          </a:p>
          <a:p>
            <a:pPr marL="0" indent="0">
              <a:buNone/>
            </a:pPr>
            <a:r>
              <a:rPr lang="es-EC" dirty="0">
                <a:solidFill>
                  <a:schemeClr val="tx1"/>
                </a:solidFill>
              </a:rPr>
              <a:t>Una interfaz se define utilizando la palabra clave "interface" seguida del nombre de la interfaz y los métodos que esta incluye. Los métodos en una interfaz solo tienen la declaración y no tienen una implementación.</a:t>
            </a:r>
          </a:p>
          <a:p>
            <a:pPr marL="0" indent="0">
              <a:buNone/>
            </a:pPr>
            <a:r>
              <a:rPr lang="es-EC" dirty="0">
                <a:solidFill>
                  <a:schemeClr val="tx1"/>
                </a:solidFill>
              </a:rPr>
              <a:t>Para utilizar una interfaz en una clase, se utiliza la palabra clave "</a:t>
            </a:r>
            <a:r>
              <a:rPr lang="es-EC" dirty="0" err="1">
                <a:solidFill>
                  <a:schemeClr val="tx1"/>
                </a:solidFill>
              </a:rPr>
              <a:t>implements</a:t>
            </a:r>
            <a:r>
              <a:rPr lang="es-EC" dirty="0">
                <a:solidFill>
                  <a:schemeClr val="tx1"/>
                </a:solidFill>
              </a:rPr>
              <a:t>" seguida del nombre de la interfaz. Luego, la clase debe proporcionar una implementación para cada uno de los métodos de la interfaz.</a:t>
            </a:r>
          </a:p>
          <a:p>
            <a:pPr marL="0" indent="0">
              <a:buNone/>
            </a:pPr>
            <a:endParaRPr lang="es-EC" dirty="0">
              <a:solidFill>
                <a:schemeClr val="tx1"/>
              </a:solidFill>
            </a:endParaRPr>
          </a:p>
          <a:p>
            <a:pPr marL="0" indent="0">
              <a:buNone/>
            </a:pPr>
            <a:endParaRPr lang="es-EC" dirty="0">
              <a:solidFill>
                <a:schemeClr val="tx1"/>
              </a:solidFill>
            </a:endParaRPr>
          </a:p>
        </p:txBody>
      </p:sp>
      <p:sp>
        <p:nvSpPr>
          <p:cNvPr id="17" name="CuadroTexto 16">
            <a:extLst>
              <a:ext uri="{FF2B5EF4-FFF2-40B4-BE49-F238E27FC236}">
                <a16:creationId xmlns:a16="http://schemas.microsoft.com/office/drawing/2014/main" id="{9E39C200-DA7B-40E2-9EA9-40D7D1F8C98E}"/>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5</a:t>
            </a:r>
          </a:p>
        </p:txBody>
      </p:sp>
      <p:sp>
        <p:nvSpPr>
          <p:cNvPr id="6" name="CuadroTexto 5">
            <a:extLst>
              <a:ext uri="{FF2B5EF4-FFF2-40B4-BE49-F238E27FC236}">
                <a16:creationId xmlns:a16="http://schemas.microsoft.com/office/drawing/2014/main" id="{69981996-7458-BD71-0BFC-6CAA7D252B99}"/>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5</a:t>
            </a:r>
          </a:p>
        </p:txBody>
      </p:sp>
      <p:grpSp>
        <p:nvGrpSpPr>
          <p:cNvPr id="11" name="Grupo 10">
            <a:extLst>
              <a:ext uri="{FF2B5EF4-FFF2-40B4-BE49-F238E27FC236}">
                <a16:creationId xmlns:a16="http://schemas.microsoft.com/office/drawing/2014/main" id="{CB78C21B-F853-CA05-5027-7014522E00DE}"/>
              </a:ext>
            </a:extLst>
          </p:cNvPr>
          <p:cNvGrpSpPr/>
          <p:nvPr/>
        </p:nvGrpSpPr>
        <p:grpSpPr>
          <a:xfrm>
            <a:off x="9127861" y="0"/>
            <a:ext cx="3064879" cy="6863088"/>
            <a:chOff x="9127861" y="0"/>
            <a:chExt cx="3064879" cy="6863088"/>
          </a:xfrm>
        </p:grpSpPr>
        <p:sp>
          <p:nvSpPr>
            <p:cNvPr id="12" name="Marcador de contenido 2">
              <a:extLst>
                <a:ext uri="{FF2B5EF4-FFF2-40B4-BE49-F238E27FC236}">
                  <a16:creationId xmlns:a16="http://schemas.microsoft.com/office/drawing/2014/main" id="{D3369AD9-921F-BAC2-FCBB-279DE7794C32}"/>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b="1" dirty="0">
                  <a:solidFill>
                    <a:srgbClr val="FFFF00"/>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b="1" dirty="0">
                  <a:solidFill>
                    <a:srgbClr val="FFFF00"/>
                  </a:solidFill>
                </a:rPr>
                <a:t>2.4	</a:t>
              </a:r>
              <a:r>
                <a:rPr lang="es-EC" sz="900" b="1" dirty="0">
                  <a:solidFill>
                    <a:srgbClr val="FFFF00"/>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3" name="CuadroTexto 12">
              <a:extLst>
                <a:ext uri="{FF2B5EF4-FFF2-40B4-BE49-F238E27FC236}">
                  <a16:creationId xmlns:a16="http://schemas.microsoft.com/office/drawing/2014/main" id="{7550AAEC-26A2-EF5C-D41C-614378E9430A}"/>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7</a:t>
              </a:r>
            </a:p>
          </p:txBody>
        </p:sp>
      </p:grpSp>
    </p:spTree>
    <p:extLst>
      <p:ext uri="{BB962C8B-B14F-4D97-AF65-F5344CB8AC3E}">
        <p14:creationId xmlns:p14="http://schemas.microsoft.com/office/powerpoint/2010/main" val="30965953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a:bodyPr>
          <a:lstStyle/>
          <a:p>
            <a:pPr algn="just"/>
            <a:r>
              <a:rPr lang="es-EC" dirty="0">
                <a:solidFill>
                  <a:schemeClr val="bg1"/>
                </a:solidFill>
              </a:rPr>
              <a:t>Le da el nombre de </a:t>
            </a:r>
            <a:r>
              <a:rPr lang="es-EC" dirty="0" err="1">
                <a:solidFill>
                  <a:schemeClr val="bg1"/>
                </a:solidFill>
              </a:rPr>
              <a:t>EnviarCorreo</a:t>
            </a:r>
            <a:r>
              <a:rPr lang="es-EC" dirty="0">
                <a:solidFill>
                  <a:schemeClr val="bg1"/>
                </a:solidFill>
              </a:rPr>
              <a:t> y proceda a crearlo.</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pic>
        <p:nvPicPr>
          <p:cNvPr id="4" name="Imagen 3">
            <a:extLst>
              <a:ext uri="{FF2B5EF4-FFF2-40B4-BE49-F238E27FC236}">
                <a16:creationId xmlns:a16="http://schemas.microsoft.com/office/drawing/2014/main" id="{00536952-A474-51DF-DEA2-AF8BFA31C834}"/>
              </a:ext>
            </a:extLst>
          </p:cNvPr>
          <p:cNvPicPr>
            <a:picLocks noChangeAspect="1"/>
          </p:cNvPicPr>
          <p:nvPr/>
        </p:nvPicPr>
        <p:blipFill>
          <a:blip r:embed="rId2"/>
          <a:stretch>
            <a:fillRect/>
          </a:stretch>
        </p:blipFill>
        <p:spPr>
          <a:xfrm>
            <a:off x="2352174" y="2491205"/>
            <a:ext cx="5105400" cy="3538220"/>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2966C5BE-8F90-DED5-AFB0-17E22FAA85C4}"/>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AF5A3CEF-0B11-D946-E2AA-88D6236969E7}"/>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b="1" dirty="0">
                  <a:solidFill>
                    <a:srgbClr val="FFFF00"/>
                  </a:solidFill>
                </a:rPr>
                <a:t>3.4	</a:t>
              </a:r>
              <a:r>
                <a:rPr lang="es-EC" sz="900" b="1" dirty="0">
                  <a:solidFill>
                    <a:srgbClr val="FFFF00"/>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5ECCE0FD-BFBB-EC69-A13A-EF6B33947D75}"/>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70</a:t>
              </a:r>
            </a:p>
          </p:txBody>
        </p:sp>
      </p:grpSp>
    </p:spTree>
    <p:extLst>
      <p:ext uri="{BB962C8B-B14F-4D97-AF65-F5344CB8AC3E}">
        <p14:creationId xmlns:p14="http://schemas.microsoft.com/office/powerpoint/2010/main" val="35466113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a:bodyPr>
          <a:lstStyle/>
          <a:p>
            <a:pPr algn="just"/>
            <a:r>
              <a:rPr lang="es-EC" dirty="0">
                <a:solidFill>
                  <a:schemeClr val="bg1"/>
                </a:solidFill>
              </a:rPr>
              <a:t>En este archivo se debe colocar el código para poder realizar el envío del correo con la información del modelo creado previamente.</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pic>
        <p:nvPicPr>
          <p:cNvPr id="2" name="Imagen 1">
            <a:extLst>
              <a:ext uri="{FF2B5EF4-FFF2-40B4-BE49-F238E27FC236}">
                <a16:creationId xmlns:a16="http://schemas.microsoft.com/office/drawing/2014/main" id="{980E318B-FB90-8C21-D540-79088CE31302}"/>
              </a:ext>
            </a:extLst>
          </p:cNvPr>
          <p:cNvPicPr>
            <a:picLocks noChangeAspect="1"/>
          </p:cNvPicPr>
          <p:nvPr/>
        </p:nvPicPr>
        <p:blipFill>
          <a:blip r:embed="rId2"/>
          <a:stretch>
            <a:fillRect/>
          </a:stretch>
        </p:blipFill>
        <p:spPr>
          <a:xfrm>
            <a:off x="2193758" y="2486693"/>
            <a:ext cx="5181600" cy="3232150"/>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276CBD91-5111-4813-3307-39A5349DD584}"/>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8707A14D-1C0A-034A-0504-32F8A9C674B4}"/>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b="1" dirty="0">
                  <a:solidFill>
                    <a:srgbClr val="FFFF00"/>
                  </a:solidFill>
                </a:rPr>
                <a:t>3.4	</a:t>
              </a:r>
              <a:r>
                <a:rPr lang="es-EC" sz="900" b="1" dirty="0">
                  <a:solidFill>
                    <a:srgbClr val="FFFF00"/>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1868911A-34B4-0837-90F9-1833CE8315E7}"/>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71</a:t>
              </a:r>
            </a:p>
          </p:txBody>
        </p:sp>
      </p:grpSp>
    </p:spTree>
    <p:extLst>
      <p:ext uri="{BB962C8B-B14F-4D97-AF65-F5344CB8AC3E}">
        <p14:creationId xmlns:p14="http://schemas.microsoft.com/office/powerpoint/2010/main" val="23534071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sp>
        <p:nvSpPr>
          <p:cNvPr id="6" name="Título 1">
            <a:extLst>
              <a:ext uri="{FF2B5EF4-FFF2-40B4-BE49-F238E27FC236}">
                <a16:creationId xmlns:a16="http://schemas.microsoft.com/office/drawing/2014/main" id="{ACABC3BD-EA5E-043D-42D9-F31F1D51BB9F}"/>
              </a:ext>
            </a:extLst>
          </p:cNvPr>
          <p:cNvSpPr>
            <a:spLocks noGrp="1"/>
          </p:cNvSpPr>
          <p:nvPr>
            <p:ph type="title"/>
          </p:nvPr>
        </p:nvSpPr>
        <p:spPr>
          <a:xfrm>
            <a:off x="581192" y="702156"/>
            <a:ext cx="8545932" cy="1126644"/>
          </a:xfrm>
        </p:spPr>
        <p:txBody>
          <a:bodyPr>
            <a:normAutofit fontScale="90000"/>
          </a:bodyPr>
          <a:lstStyle/>
          <a:p>
            <a:br>
              <a:rPr lang="es-EC" dirty="0"/>
            </a:br>
            <a:r>
              <a:rPr lang="es-EC" dirty="0"/>
              <a:t>3.4.3	CREACIÓN Y CODIFICACIÓN DEL ARCHIVO EMAILVALIDATOR.</a:t>
            </a:r>
            <a:endParaRPr lang="es-ES" dirty="0"/>
          </a:p>
        </p:txBody>
      </p:sp>
      <p:sp>
        <p:nvSpPr>
          <p:cNvPr id="8" name="CuadroTexto 7">
            <a:extLst>
              <a:ext uri="{FF2B5EF4-FFF2-40B4-BE49-F238E27FC236}">
                <a16:creationId xmlns:a16="http://schemas.microsoft.com/office/drawing/2014/main" id="{9C00514E-76E3-AA60-F239-0C80A59B81FF}"/>
              </a:ext>
            </a:extLst>
          </p:cNvPr>
          <p:cNvSpPr txBox="1"/>
          <p:nvPr/>
        </p:nvSpPr>
        <p:spPr>
          <a:xfrm>
            <a:off x="581192" y="2343160"/>
            <a:ext cx="3425324" cy="1341970"/>
          </a:xfrm>
          <a:prstGeom prst="rect">
            <a:avLst/>
          </a:prstGeom>
          <a:noFill/>
        </p:spPr>
        <p:txBody>
          <a:bodyPr wrap="square">
            <a:spAutoFit/>
          </a:bodyPr>
          <a:lstStyle/>
          <a:p>
            <a:pPr marL="306000" indent="-306000" algn="just" defTabSz="457200">
              <a:lnSpc>
                <a:spcPct val="115000"/>
              </a:lnSpc>
              <a:spcBef>
                <a:spcPct val="20000"/>
              </a:spcBef>
              <a:spcAft>
                <a:spcPts val="1000"/>
              </a:spcAft>
              <a:buClr>
                <a:schemeClr val="accent2"/>
              </a:buClr>
              <a:buSzPct val="92000"/>
              <a:buFont typeface="Wingdings 2" panose="05020102010507070707" pitchFamily="18" charset="2"/>
              <a:buChar char=""/>
            </a:pPr>
            <a:r>
              <a:rPr lang="es-EC" dirty="0"/>
              <a:t>De clic derecho sobre la carpeta controlador, escoja “Nuevo” y seleccione “Java </a:t>
            </a:r>
            <a:r>
              <a:rPr lang="es-EC" dirty="0" err="1"/>
              <a:t>Class</a:t>
            </a:r>
            <a:r>
              <a:rPr lang="es-EC" dirty="0"/>
              <a:t>”.</a:t>
            </a:r>
          </a:p>
        </p:txBody>
      </p:sp>
      <p:pic>
        <p:nvPicPr>
          <p:cNvPr id="10" name="Imagen 9" descr="Interfaz de usuario gráfica, Aplicación&#10;&#10;Descripción generada automáticamente">
            <a:extLst>
              <a:ext uri="{FF2B5EF4-FFF2-40B4-BE49-F238E27FC236}">
                <a16:creationId xmlns:a16="http://schemas.microsoft.com/office/drawing/2014/main" id="{BF1E2528-83C2-5CBE-C277-BA1944DE06BA}"/>
              </a:ext>
            </a:extLst>
          </p:cNvPr>
          <p:cNvPicPr>
            <a:picLocks noChangeAspect="1"/>
          </p:cNvPicPr>
          <p:nvPr/>
        </p:nvPicPr>
        <p:blipFill>
          <a:blip r:embed="rId2"/>
          <a:stretch>
            <a:fillRect/>
          </a:stretch>
        </p:blipFill>
        <p:spPr>
          <a:xfrm>
            <a:off x="4509287" y="2343160"/>
            <a:ext cx="4171950" cy="2733675"/>
          </a:xfrm>
          <a:prstGeom prst="rect">
            <a:avLst/>
          </a:prstGeom>
          <a:ln w="88900" cap="sq" cmpd="thickThin">
            <a:solidFill>
              <a:srgbClr val="000000"/>
            </a:solidFill>
            <a:prstDash val="solid"/>
            <a:miter lim="800000"/>
          </a:ln>
          <a:effectLst>
            <a:innerShdw blurRad="76200">
              <a:srgbClr val="000000"/>
            </a:innerShdw>
          </a:effectLst>
        </p:spPr>
      </p:pic>
      <p:grpSp>
        <p:nvGrpSpPr>
          <p:cNvPr id="14" name="Grupo 13">
            <a:extLst>
              <a:ext uri="{FF2B5EF4-FFF2-40B4-BE49-F238E27FC236}">
                <a16:creationId xmlns:a16="http://schemas.microsoft.com/office/drawing/2014/main" id="{BA4D09CD-7665-0E5E-5FE1-1E25F9558480}"/>
              </a:ext>
            </a:extLst>
          </p:cNvPr>
          <p:cNvGrpSpPr/>
          <p:nvPr/>
        </p:nvGrpSpPr>
        <p:grpSpPr>
          <a:xfrm>
            <a:off x="9127861" y="0"/>
            <a:ext cx="3064879" cy="6863088"/>
            <a:chOff x="9127861" y="0"/>
            <a:chExt cx="3064879" cy="6863088"/>
          </a:xfrm>
        </p:grpSpPr>
        <p:sp>
          <p:nvSpPr>
            <p:cNvPr id="15" name="Marcador de contenido 2">
              <a:extLst>
                <a:ext uri="{FF2B5EF4-FFF2-40B4-BE49-F238E27FC236}">
                  <a16:creationId xmlns:a16="http://schemas.microsoft.com/office/drawing/2014/main" id="{2249A676-F23A-7806-AF21-41FD435FF250}"/>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b="1" dirty="0">
                  <a:solidFill>
                    <a:srgbClr val="FFFF00"/>
                  </a:solidFill>
                </a:rPr>
                <a:t>3.4	</a:t>
              </a:r>
              <a:r>
                <a:rPr lang="es-EC" sz="900" b="1" dirty="0">
                  <a:solidFill>
                    <a:srgbClr val="FFFF00"/>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6" name="CuadroTexto 15">
              <a:extLst>
                <a:ext uri="{FF2B5EF4-FFF2-40B4-BE49-F238E27FC236}">
                  <a16:creationId xmlns:a16="http://schemas.microsoft.com/office/drawing/2014/main" id="{36527990-DBD1-3DAE-016C-9E9541978785}"/>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72</a:t>
              </a:r>
            </a:p>
          </p:txBody>
        </p:sp>
      </p:grpSp>
    </p:spTree>
    <p:extLst>
      <p:ext uri="{BB962C8B-B14F-4D97-AF65-F5344CB8AC3E}">
        <p14:creationId xmlns:p14="http://schemas.microsoft.com/office/powerpoint/2010/main" val="27631113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a:bodyPr>
          <a:lstStyle/>
          <a:p>
            <a:pPr algn="just"/>
            <a:r>
              <a:rPr lang="es-EC" dirty="0">
                <a:solidFill>
                  <a:schemeClr val="bg1"/>
                </a:solidFill>
              </a:rPr>
              <a:t>Le da el nombre de </a:t>
            </a:r>
            <a:r>
              <a:rPr lang="es-EC" dirty="0" err="1">
                <a:solidFill>
                  <a:schemeClr val="bg1"/>
                </a:solidFill>
              </a:rPr>
              <a:t>EnviarCorreo</a:t>
            </a:r>
            <a:r>
              <a:rPr lang="es-EC" dirty="0">
                <a:solidFill>
                  <a:schemeClr val="bg1"/>
                </a:solidFill>
              </a:rPr>
              <a:t> y proceda a crearlo.</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pic>
        <p:nvPicPr>
          <p:cNvPr id="4" name="Imagen 3">
            <a:extLst>
              <a:ext uri="{FF2B5EF4-FFF2-40B4-BE49-F238E27FC236}">
                <a16:creationId xmlns:a16="http://schemas.microsoft.com/office/drawing/2014/main" id="{E99C37FB-735F-7811-9819-669CFF241596}"/>
              </a:ext>
            </a:extLst>
          </p:cNvPr>
          <p:cNvPicPr>
            <a:picLocks noChangeAspect="1"/>
          </p:cNvPicPr>
          <p:nvPr/>
        </p:nvPicPr>
        <p:blipFill>
          <a:blip r:embed="rId2"/>
          <a:stretch>
            <a:fillRect/>
          </a:stretch>
        </p:blipFill>
        <p:spPr>
          <a:xfrm>
            <a:off x="2087479" y="2527300"/>
            <a:ext cx="5105400" cy="3538220"/>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397D5A8D-DEC6-A57D-6615-9C4ADDE3F41A}"/>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2018DB05-4FF1-00D1-F7FA-B1BCAC8CDC33}"/>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b="1" dirty="0">
                  <a:solidFill>
                    <a:srgbClr val="FFFF00"/>
                  </a:solidFill>
                </a:rPr>
                <a:t>3.4	</a:t>
              </a:r>
              <a:r>
                <a:rPr lang="es-EC" sz="900" b="1" dirty="0">
                  <a:solidFill>
                    <a:srgbClr val="FFFF00"/>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29F436DA-6B60-D6D7-89FD-E6B327C1A2D6}"/>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73</a:t>
              </a:r>
            </a:p>
          </p:txBody>
        </p:sp>
      </p:grpSp>
    </p:spTree>
    <p:extLst>
      <p:ext uri="{BB962C8B-B14F-4D97-AF65-F5344CB8AC3E}">
        <p14:creationId xmlns:p14="http://schemas.microsoft.com/office/powerpoint/2010/main" val="36695904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a:bodyPr>
          <a:lstStyle/>
          <a:p>
            <a:pPr algn="just"/>
            <a:r>
              <a:rPr lang="es-EC" dirty="0">
                <a:solidFill>
                  <a:schemeClr val="bg1"/>
                </a:solidFill>
              </a:rPr>
              <a:t>En este archivo se debe colocar el código para poder realizar el envío del correo con la información del modelo creado previamente.</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pic>
        <p:nvPicPr>
          <p:cNvPr id="2" name="Imagen 1">
            <a:extLst>
              <a:ext uri="{FF2B5EF4-FFF2-40B4-BE49-F238E27FC236}">
                <a16:creationId xmlns:a16="http://schemas.microsoft.com/office/drawing/2014/main" id="{A42AE7B7-F23F-4B61-86F4-439279D534B6}"/>
              </a:ext>
            </a:extLst>
          </p:cNvPr>
          <p:cNvPicPr>
            <a:picLocks noChangeAspect="1"/>
          </p:cNvPicPr>
          <p:nvPr/>
        </p:nvPicPr>
        <p:blipFill>
          <a:blip r:embed="rId2"/>
          <a:stretch>
            <a:fillRect/>
          </a:stretch>
        </p:blipFill>
        <p:spPr>
          <a:xfrm>
            <a:off x="2097505" y="2414504"/>
            <a:ext cx="5181600" cy="3232150"/>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73ECAAD2-62FE-3AC9-5B7D-F8565FBE7211}"/>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2C3506EA-C868-390A-B997-E8B38EB3443F}"/>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b="1" dirty="0">
                  <a:solidFill>
                    <a:srgbClr val="FFFF00"/>
                  </a:solidFill>
                </a:rPr>
                <a:t>3.4	</a:t>
              </a:r>
              <a:r>
                <a:rPr lang="es-EC" sz="900" b="1" dirty="0">
                  <a:solidFill>
                    <a:srgbClr val="FFFF00"/>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5D6C48FE-E09F-151F-41E8-C3405BA852E7}"/>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74</a:t>
              </a:r>
            </a:p>
          </p:txBody>
        </p:sp>
      </p:grpSp>
    </p:spTree>
    <p:extLst>
      <p:ext uri="{BB962C8B-B14F-4D97-AF65-F5344CB8AC3E}">
        <p14:creationId xmlns:p14="http://schemas.microsoft.com/office/powerpoint/2010/main" val="2773827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sp>
        <p:nvSpPr>
          <p:cNvPr id="6" name="Título 1">
            <a:extLst>
              <a:ext uri="{FF2B5EF4-FFF2-40B4-BE49-F238E27FC236}">
                <a16:creationId xmlns:a16="http://schemas.microsoft.com/office/drawing/2014/main" id="{ACABC3BD-EA5E-043D-42D9-F31F1D51BB9F}"/>
              </a:ext>
            </a:extLst>
          </p:cNvPr>
          <p:cNvSpPr>
            <a:spLocks noGrp="1"/>
          </p:cNvSpPr>
          <p:nvPr>
            <p:ph type="title"/>
          </p:nvPr>
        </p:nvSpPr>
        <p:spPr>
          <a:xfrm>
            <a:off x="581192" y="702156"/>
            <a:ext cx="8545932" cy="1126644"/>
          </a:xfrm>
        </p:spPr>
        <p:txBody>
          <a:bodyPr>
            <a:normAutofit fontScale="90000"/>
          </a:bodyPr>
          <a:lstStyle/>
          <a:p>
            <a:br>
              <a:rPr lang="es-EC" dirty="0"/>
            </a:br>
            <a:r>
              <a:rPr lang="es-EC" dirty="0"/>
              <a:t>3.4.4	CREACIÓN Y CODIFICACIÓN DEL ARCHIVO CEDULAVALIDATOR.</a:t>
            </a:r>
            <a:endParaRPr lang="es-ES" dirty="0"/>
          </a:p>
        </p:txBody>
      </p:sp>
      <p:sp>
        <p:nvSpPr>
          <p:cNvPr id="8" name="CuadroTexto 7">
            <a:extLst>
              <a:ext uri="{FF2B5EF4-FFF2-40B4-BE49-F238E27FC236}">
                <a16:creationId xmlns:a16="http://schemas.microsoft.com/office/drawing/2014/main" id="{9C00514E-76E3-AA60-F239-0C80A59B81FF}"/>
              </a:ext>
            </a:extLst>
          </p:cNvPr>
          <p:cNvSpPr txBox="1"/>
          <p:nvPr/>
        </p:nvSpPr>
        <p:spPr>
          <a:xfrm>
            <a:off x="581192" y="2343160"/>
            <a:ext cx="3425324" cy="1341970"/>
          </a:xfrm>
          <a:prstGeom prst="rect">
            <a:avLst/>
          </a:prstGeom>
          <a:noFill/>
        </p:spPr>
        <p:txBody>
          <a:bodyPr wrap="square">
            <a:spAutoFit/>
          </a:bodyPr>
          <a:lstStyle/>
          <a:p>
            <a:pPr marL="306000" indent="-306000" algn="just" defTabSz="457200">
              <a:lnSpc>
                <a:spcPct val="115000"/>
              </a:lnSpc>
              <a:spcBef>
                <a:spcPct val="20000"/>
              </a:spcBef>
              <a:spcAft>
                <a:spcPts val="1000"/>
              </a:spcAft>
              <a:buClr>
                <a:schemeClr val="accent2"/>
              </a:buClr>
              <a:buSzPct val="92000"/>
              <a:buFont typeface="Wingdings 2" panose="05020102010507070707" pitchFamily="18" charset="2"/>
              <a:buChar char=""/>
            </a:pPr>
            <a:r>
              <a:rPr lang="es-EC" dirty="0"/>
              <a:t>De clic derecho sobre la carpeta controlador, escoja “Nuevo” y seleccione “Java </a:t>
            </a:r>
            <a:r>
              <a:rPr lang="es-EC" dirty="0" err="1"/>
              <a:t>Class</a:t>
            </a:r>
            <a:r>
              <a:rPr lang="es-EC" dirty="0"/>
              <a:t>”.</a:t>
            </a:r>
          </a:p>
        </p:txBody>
      </p:sp>
      <p:pic>
        <p:nvPicPr>
          <p:cNvPr id="11" name="Imagen 10" descr="Interfaz de usuario gráfica, Aplicación&#10;&#10;Descripción generada automáticamente">
            <a:extLst>
              <a:ext uri="{FF2B5EF4-FFF2-40B4-BE49-F238E27FC236}">
                <a16:creationId xmlns:a16="http://schemas.microsoft.com/office/drawing/2014/main" id="{703EEFC1-0E13-D054-626A-38EF19BE0A75}"/>
              </a:ext>
            </a:extLst>
          </p:cNvPr>
          <p:cNvPicPr>
            <a:picLocks noChangeAspect="1"/>
          </p:cNvPicPr>
          <p:nvPr/>
        </p:nvPicPr>
        <p:blipFill>
          <a:blip r:embed="rId2"/>
          <a:stretch>
            <a:fillRect/>
          </a:stretch>
        </p:blipFill>
        <p:spPr>
          <a:xfrm>
            <a:off x="4509287" y="2495299"/>
            <a:ext cx="4171950" cy="2733675"/>
          </a:xfrm>
          <a:prstGeom prst="rect">
            <a:avLst/>
          </a:prstGeom>
          <a:ln w="88900" cap="sq" cmpd="thickThin">
            <a:solidFill>
              <a:srgbClr val="000000"/>
            </a:solidFill>
            <a:prstDash val="solid"/>
            <a:miter lim="800000"/>
          </a:ln>
          <a:effectLst>
            <a:innerShdw blurRad="76200">
              <a:srgbClr val="000000"/>
            </a:innerShdw>
          </a:effectLst>
        </p:spPr>
      </p:pic>
      <p:grpSp>
        <p:nvGrpSpPr>
          <p:cNvPr id="15" name="Grupo 14">
            <a:extLst>
              <a:ext uri="{FF2B5EF4-FFF2-40B4-BE49-F238E27FC236}">
                <a16:creationId xmlns:a16="http://schemas.microsoft.com/office/drawing/2014/main" id="{6F3E3ADF-AB62-F9D2-675E-58FE0E0BDB1C}"/>
              </a:ext>
            </a:extLst>
          </p:cNvPr>
          <p:cNvGrpSpPr/>
          <p:nvPr/>
        </p:nvGrpSpPr>
        <p:grpSpPr>
          <a:xfrm>
            <a:off x="9127861" y="0"/>
            <a:ext cx="3064879" cy="6863088"/>
            <a:chOff x="9127861" y="0"/>
            <a:chExt cx="3064879" cy="6863088"/>
          </a:xfrm>
        </p:grpSpPr>
        <p:sp>
          <p:nvSpPr>
            <p:cNvPr id="16" name="Marcador de contenido 2">
              <a:extLst>
                <a:ext uri="{FF2B5EF4-FFF2-40B4-BE49-F238E27FC236}">
                  <a16:creationId xmlns:a16="http://schemas.microsoft.com/office/drawing/2014/main" id="{0DFD8718-7FEE-E5B0-7FD6-ECD7701AE952}"/>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b="1" dirty="0">
                  <a:solidFill>
                    <a:srgbClr val="FFFF00"/>
                  </a:solidFill>
                </a:rPr>
                <a:t>3.4	</a:t>
              </a:r>
              <a:r>
                <a:rPr lang="es-EC" sz="900" b="1" dirty="0">
                  <a:solidFill>
                    <a:srgbClr val="FFFF00"/>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7" name="CuadroTexto 16">
              <a:extLst>
                <a:ext uri="{FF2B5EF4-FFF2-40B4-BE49-F238E27FC236}">
                  <a16:creationId xmlns:a16="http://schemas.microsoft.com/office/drawing/2014/main" id="{24046291-49FE-7145-6A93-0966B4E60DC5}"/>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75</a:t>
              </a:r>
            </a:p>
          </p:txBody>
        </p:sp>
      </p:grpSp>
    </p:spTree>
    <p:extLst>
      <p:ext uri="{BB962C8B-B14F-4D97-AF65-F5344CB8AC3E}">
        <p14:creationId xmlns:p14="http://schemas.microsoft.com/office/powerpoint/2010/main" val="17042568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a:bodyPr>
          <a:lstStyle/>
          <a:p>
            <a:pPr algn="just"/>
            <a:r>
              <a:rPr lang="es-EC" dirty="0">
                <a:solidFill>
                  <a:schemeClr val="bg1"/>
                </a:solidFill>
              </a:rPr>
              <a:t>Le da el nombre de </a:t>
            </a:r>
            <a:r>
              <a:rPr lang="es-EC" dirty="0" err="1">
                <a:solidFill>
                  <a:schemeClr val="bg1"/>
                </a:solidFill>
              </a:rPr>
              <a:t>CedulaValidator</a:t>
            </a:r>
            <a:r>
              <a:rPr lang="es-EC" dirty="0">
                <a:solidFill>
                  <a:schemeClr val="bg1"/>
                </a:solidFill>
              </a:rPr>
              <a:t> y proceda a crearlo.</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pic>
        <p:nvPicPr>
          <p:cNvPr id="4" name="Imagen 3" descr="Interfaz de usuario gráfica, Aplicación&#10;&#10;Descripción generada automáticamente">
            <a:extLst>
              <a:ext uri="{FF2B5EF4-FFF2-40B4-BE49-F238E27FC236}">
                <a16:creationId xmlns:a16="http://schemas.microsoft.com/office/drawing/2014/main" id="{50D8DDF6-042D-EE92-A60F-2F38D9D3B074}"/>
              </a:ext>
            </a:extLst>
          </p:cNvPr>
          <p:cNvPicPr>
            <a:picLocks noChangeAspect="1"/>
          </p:cNvPicPr>
          <p:nvPr/>
        </p:nvPicPr>
        <p:blipFill>
          <a:blip r:embed="rId2"/>
          <a:stretch>
            <a:fillRect/>
          </a:stretch>
        </p:blipFill>
        <p:spPr>
          <a:xfrm>
            <a:off x="2172451" y="2420620"/>
            <a:ext cx="5248275" cy="3644900"/>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63FF0D92-9072-886D-5BED-C38435F54F1F}"/>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3C0EE392-31B5-1E8C-12E0-3AD76331A27B}"/>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b="1" dirty="0">
                  <a:solidFill>
                    <a:srgbClr val="FFFF00"/>
                  </a:solidFill>
                </a:rPr>
                <a:t>3.4	</a:t>
              </a:r>
              <a:r>
                <a:rPr lang="es-EC" sz="900" b="1" dirty="0">
                  <a:solidFill>
                    <a:srgbClr val="FFFF00"/>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3F16B362-09A7-CE08-4511-600B5490AAA0}"/>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76</a:t>
              </a:r>
            </a:p>
          </p:txBody>
        </p:sp>
      </p:grpSp>
    </p:spTree>
    <p:extLst>
      <p:ext uri="{BB962C8B-B14F-4D97-AF65-F5344CB8AC3E}">
        <p14:creationId xmlns:p14="http://schemas.microsoft.com/office/powerpoint/2010/main" val="34370181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a:bodyPr>
          <a:lstStyle/>
          <a:p>
            <a:pPr algn="just"/>
            <a:r>
              <a:rPr lang="es-EC" dirty="0">
                <a:solidFill>
                  <a:schemeClr val="bg1"/>
                </a:solidFill>
              </a:rPr>
              <a:t>En este archivo se debe colocar el código para el control del campo cédula en los formularios de la vista, validando mediante </a:t>
            </a:r>
            <a:r>
              <a:rPr lang="es-EC" dirty="0" err="1">
                <a:solidFill>
                  <a:schemeClr val="bg1"/>
                </a:solidFill>
              </a:rPr>
              <a:t>Regex</a:t>
            </a:r>
            <a:r>
              <a:rPr lang="es-EC" dirty="0">
                <a:solidFill>
                  <a:schemeClr val="bg1"/>
                </a:solidFill>
              </a:rPr>
              <a:t> el input del usuario.</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pic>
        <p:nvPicPr>
          <p:cNvPr id="2" name="Imagen 1">
            <a:extLst>
              <a:ext uri="{FF2B5EF4-FFF2-40B4-BE49-F238E27FC236}">
                <a16:creationId xmlns:a16="http://schemas.microsoft.com/office/drawing/2014/main" id="{F5D023A4-505E-048C-8EF2-942B83BE1908}"/>
              </a:ext>
            </a:extLst>
          </p:cNvPr>
          <p:cNvPicPr>
            <a:picLocks noChangeAspect="1"/>
          </p:cNvPicPr>
          <p:nvPr/>
        </p:nvPicPr>
        <p:blipFill>
          <a:blip r:embed="rId2"/>
          <a:stretch>
            <a:fillRect/>
          </a:stretch>
        </p:blipFill>
        <p:spPr>
          <a:xfrm>
            <a:off x="2027571" y="2253714"/>
            <a:ext cx="5877660" cy="3641759"/>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C71CC42B-C174-F068-A8B0-9892035CD7A5}"/>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9012D58C-856B-BA3F-0D3A-B7C4C475E04A}"/>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b="1" dirty="0">
                  <a:solidFill>
                    <a:srgbClr val="FFFF00"/>
                  </a:solidFill>
                </a:rPr>
                <a:t>3.4	</a:t>
              </a:r>
              <a:r>
                <a:rPr lang="es-EC" sz="900" b="1" dirty="0">
                  <a:solidFill>
                    <a:srgbClr val="FFFF00"/>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4EAC0E26-2061-7AA6-BC53-F42843968C28}"/>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77</a:t>
              </a:r>
            </a:p>
          </p:txBody>
        </p:sp>
      </p:grpSp>
    </p:spTree>
    <p:extLst>
      <p:ext uri="{BB962C8B-B14F-4D97-AF65-F5344CB8AC3E}">
        <p14:creationId xmlns:p14="http://schemas.microsoft.com/office/powerpoint/2010/main" val="2124200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sp>
        <p:nvSpPr>
          <p:cNvPr id="6" name="Título 1">
            <a:extLst>
              <a:ext uri="{FF2B5EF4-FFF2-40B4-BE49-F238E27FC236}">
                <a16:creationId xmlns:a16="http://schemas.microsoft.com/office/drawing/2014/main" id="{ACABC3BD-EA5E-043D-42D9-F31F1D51BB9F}"/>
              </a:ext>
            </a:extLst>
          </p:cNvPr>
          <p:cNvSpPr>
            <a:spLocks noGrp="1"/>
          </p:cNvSpPr>
          <p:nvPr>
            <p:ph type="title"/>
          </p:nvPr>
        </p:nvSpPr>
        <p:spPr>
          <a:xfrm>
            <a:off x="581192" y="702156"/>
            <a:ext cx="8545932" cy="1126644"/>
          </a:xfrm>
        </p:spPr>
        <p:txBody>
          <a:bodyPr>
            <a:normAutofit fontScale="90000"/>
          </a:bodyPr>
          <a:lstStyle/>
          <a:p>
            <a:br>
              <a:rPr lang="es-EC" dirty="0"/>
            </a:br>
            <a:r>
              <a:rPr lang="es-EC" dirty="0"/>
              <a:t>3.4.5	CREACIÓN Y CODIFICACIÓN DEL ARCHIVO PASSWORDVALIDATOR.</a:t>
            </a:r>
            <a:endParaRPr lang="es-ES" dirty="0"/>
          </a:p>
        </p:txBody>
      </p:sp>
      <p:sp>
        <p:nvSpPr>
          <p:cNvPr id="8" name="CuadroTexto 7">
            <a:extLst>
              <a:ext uri="{FF2B5EF4-FFF2-40B4-BE49-F238E27FC236}">
                <a16:creationId xmlns:a16="http://schemas.microsoft.com/office/drawing/2014/main" id="{9C00514E-76E3-AA60-F239-0C80A59B81FF}"/>
              </a:ext>
            </a:extLst>
          </p:cNvPr>
          <p:cNvSpPr txBox="1"/>
          <p:nvPr/>
        </p:nvSpPr>
        <p:spPr>
          <a:xfrm>
            <a:off x="581192" y="2343160"/>
            <a:ext cx="3425324" cy="1341970"/>
          </a:xfrm>
          <a:prstGeom prst="rect">
            <a:avLst/>
          </a:prstGeom>
          <a:noFill/>
        </p:spPr>
        <p:txBody>
          <a:bodyPr wrap="square">
            <a:spAutoFit/>
          </a:bodyPr>
          <a:lstStyle/>
          <a:p>
            <a:pPr marL="306000" indent="-306000" algn="just" defTabSz="457200">
              <a:lnSpc>
                <a:spcPct val="115000"/>
              </a:lnSpc>
              <a:spcBef>
                <a:spcPct val="20000"/>
              </a:spcBef>
              <a:spcAft>
                <a:spcPts val="1000"/>
              </a:spcAft>
              <a:buClr>
                <a:schemeClr val="accent2"/>
              </a:buClr>
              <a:buSzPct val="92000"/>
              <a:buFont typeface="Wingdings 2" panose="05020102010507070707" pitchFamily="18" charset="2"/>
              <a:buChar char=""/>
            </a:pPr>
            <a:r>
              <a:rPr lang="es-EC" dirty="0"/>
              <a:t>De clic derecho sobre la carpeta controlador, escoja “Nuevo” y seleccione “Java </a:t>
            </a:r>
            <a:r>
              <a:rPr lang="es-EC" dirty="0" err="1"/>
              <a:t>Class</a:t>
            </a:r>
            <a:r>
              <a:rPr lang="es-EC" dirty="0"/>
              <a:t>”.</a:t>
            </a:r>
          </a:p>
        </p:txBody>
      </p:sp>
      <p:pic>
        <p:nvPicPr>
          <p:cNvPr id="7" name="Imagen 6" descr="Interfaz de usuario gráfica, Aplicación&#10;&#10;Descripción generada automáticamente">
            <a:extLst>
              <a:ext uri="{FF2B5EF4-FFF2-40B4-BE49-F238E27FC236}">
                <a16:creationId xmlns:a16="http://schemas.microsoft.com/office/drawing/2014/main" id="{DB67A43B-7407-600C-8F7A-A0D007DEEF4A}"/>
              </a:ext>
            </a:extLst>
          </p:cNvPr>
          <p:cNvPicPr>
            <a:picLocks noChangeAspect="1"/>
          </p:cNvPicPr>
          <p:nvPr/>
        </p:nvPicPr>
        <p:blipFill>
          <a:blip r:embed="rId2"/>
          <a:stretch>
            <a:fillRect/>
          </a:stretch>
        </p:blipFill>
        <p:spPr>
          <a:xfrm>
            <a:off x="4509287" y="2343160"/>
            <a:ext cx="4171950" cy="2733675"/>
          </a:xfrm>
          <a:prstGeom prst="rect">
            <a:avLst/>
          </a:prstGeom>
          <a:ln w="88900" cap="sq" cmpd="thickThin">
            <a:solidFill>
              <a:srgbClr val="000000"/>
            </a:solidFill>
            <a:prstDash val="solid"/>
            <a:miter lim="800000"/>
          </a:ln>
          <a:effectLst>
            <a:innerShdw blurRad="76200">
              <a:srgbClr val="000000"/>
            </a:innerShdw>
          </a:effectLst>
        </p:spPr>
      </p:pic>
      <p:grpSp>
        <p:nvGrpSpPr>
          <p:cNvPr id="14" name="Grupo 13">
            <a:extLst>
              <a:ext uri="{FF2B5EF4-FFF2-40B4-BE49-F238E27FC236}">
                <a16:creationId xmlns:a16="http://schemas.microsoft.com/office/drawing/2014/main" id="{9AACADB5-DFDB-0CA2-D399-B84A62261F76}"/>
              </a:ext>
            </a:extLst>
          </p:cNvPr>
          <p:cNvGrpSpPr/>
          <p:nvPr/>
        </p:nvGrpSpPr>
        <p:grpSpPr>
          <a:xfrm>
            <a:off x="9127861" y="0"/>
            <a:ext cx="3064879" cy="6863088"/>
            <a:chOff x="9127861" y="0"/>
            <a:chExt cx="3064879" cy="6863088"/>
          </a:xfrm>
        </p:grpSpPr>
        <p:sp>
          <p:nvSpPr>
            <p:cNvPr id="15" name="Marcador de contenido 2">
              <a:extLst>
                <a:ext uri="{FF2B5EF4-FFF2-40B4-BE49-F238E27FC236}">
                  <a16:creationId xmlns:a16="http://schemas.microsoft.com/office/drawing/2014/main" id="{1949D9F1-9F61-8EAF-D7C3-1C3D94DD6820}"/>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b="1" dirty="0">
                  <a:solidFill>
                    <a:srgbClr val="FFFF00"/>
                  </a:solidFill>
                </a:rPr>
                <a:t>3.4	</a:t>
              </a:r>
              <a:r>
                <a:rPr lang="es-EC" sz="900" b="1" dirty="0">
                  <a:solidFill>
                    <a:srgbClr val="FFFF00"/>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6" name="CuadroTexto 15">
              <a:extLst>
                <a:ext uri="{FF2B5EF4-FFF2-40B4-BE49-F238E27FC236}">
                  <a16:creationId xmlns:a16="http://schemas.microsoft.com/office/drawing/2014/main" id="{23DB4F24-9D88-0DA1-8A40-3D5D7F0B51BB}"/>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78</a:t>
              </a:r>
            </a:p>
          </p:txBody>
        </p:sp>
      </p:grpSp>
    </p:spTree>
    <p:extLst>
      <p:ext uri="{BB962C8B-B14F-4D97-AF65-F5344CB8AC3E}">
        <p14:creationId xmlns:p14="http://schemas.microsoft.com/office/powerpoint/2010/main" val="269023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a:bodyPr>
          <a:lstStyle/>
          <a:p>
            <a:pPr algn="just"/>
            <a:r>
              <a:rPr lang="es-EC" dirty="0">
                <a:solidFill>
                  <a:schemeClr val="bg1"/>
                </a:solidFill>
              </a:rPr>
              <a:t>Le da el nombre de </a:t>
            </a:r>
            <a:r>
              <a:rPr lang="es-EC" dirty="0" err="1">
                <a:solidFill>
                  <a:schemeClr val="bg1"/>
                </a:solidFill>
              </a:rPr>
              <a:t>PasswordValidator</a:t>
            </a:r>
            <a:r>
              <a:rPr lang="es-EC" dirty="0">
                <a:solidFill>
                  <a:schemeClr val="bg1"/>
                </a:solidFill>
              </a:rPr>
              <a:t> y proceda a crearlo.</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pic>
        <p:nvPicPr>
          <p:cNvPr id="4" name="Imagen 3" descr="Interfaz de usuario gráfica, Aplicación, Correo electrónico&#10;&#10;Descripción generada automáticamente">
            <a:extLst>
              <a:ext uri="{FF2B5EF4-FFF2-40B4-BE49-F238E27FC236}">
                <a16:creationId xmlns:a16="http://schemas.microsoft.com/office/drawing/2014/main" id="{460369BD-9EAD-6E7E-0B15-1E03422EB3E0}"/>
              </a:ext>
            </a:extLst>
          </p:cNvPr>
          <p:cNvPicPr>
            <a:picLocks noChangeAspect="1"/>
          </p:cNvPicPr>
          <p:nvPr/>
        </p:nvPicPr>
        <p:blipFill>
          <a:blip r:embed="rId2"/>
          <a:stretch>
            <a:fillRect/>
          </a:stretch>
        </p:blipFill>
        <p:spPr>
          <a:xfrm>
            <a:off x="2352642" y="2344654"/>
            <a:ext cx="4767580" cy="3371850"/>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A52D5F57-A2BE-BB36-413B-7A0604FEB6F2}"/>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997027B5-842A-6E3D-2E5A-4BCC4651CF52}"/>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b="1" dirty="0">
                  <a:solidFill>
                    <a:srgbClr val="FFFF00"/>
                  </a:solidFill>
                </a:rPr>
                <a:t>3.4	</a:t>
              </a:r>
              <a:r>
                <a:rPr lang="es-EC" sz="900" b="1" dirty="0">
                  <a:solidFill>
                    <a:srgbClr val="FFFF00"/>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48D5BA5D-A254-FC24-7495-FB7D40CE1AA4}"/>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79</a:t>
              </a:r>
            </a:p>
          </p:txBody>
        </p:sp>
      </p:grpSp>
    </p:spTree>
    <p:extLst>
      <p:ext uri="{BB962C8B-B14F-4D97-AF65-F5344CB8AC3E}">
        <p14:creationId xmlns:p14="http://schemas.microsoft.com/office/powerpoint/2010/main" val="1857208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581192" y="702156"/>
            <a:ext cx="8382926" cy="1013800"/>
          </a:xfrm>
        </p:spPr>
        <p:txBody>
          <a:bodyPr/>
          <a:lstStyle/>
          <a:p>
            <a:r>
              <a:rPr lang="es-ES" dirty="0"/>
              <a:t>2.5		</a:t>
            </a:r>
            <a:r>
              <a:rPr lang="es-MX" dirty="0"/>
              <a:t>JAVA SERVER FACES</a:t>
            </a:r>
            <a:endParaRPr lang="es-ES" dirty="0"/>
          </a:p>
        </p:txBody>
      </p:sp>
      <p:sp>
        <p:nvSpPr>
          <p:cNvPr id="8" name="Marcador de contenido 7">
            <a:extLst>
              <a:ext uri="{FF2B5EF4-FFF2-40B4-BE49-F238E27FC236}">
                <a16:creationId xmlns:a16="http://schemas.microsoft.com/office/drawing/2014/main" id="{199960B9-59CC-485F-AD7D-0070282608D0}"/>
              </a:ext>
            </a:extLst>
          </p:cNvPr>
          <p:cNvSpPr>
            <a:spLocks noGrp="1"/>
          </p:cNvSpPr>
          <p:nvPr>
            <p:ph idx="1"/>
          </p:nvPr>
        </p:nvSpPr>
        <p:spPr>
          <a:xfrm>
            <a:off x="581192" y="1975259"/>
            <a:ext cx="8118924" cy="5388067"/>
          </a:xfrm>
        </p:spPr>
        <p:txBody>
          <a:bodyPr vert="horz" lIns="91440" tIns="45720" rIns="91440" bIns="45720" rtlCol="0" anchor="ctr">
            <a:noAutofit/>
          </a:bodyPr>
          <a:lstStyle/>
          <a:p>
            <a:pPr lvl="1"/>
            <a:r>
              <a:rPr lang="es-EC" dirty="0">
                <a:solidFill>
                  <a:schemeClr val="tx1"/>
                </a:solidFill>
              </a:rPr>
              <a:t>ASP.NET: es un marco para desarrollar aplicaciones web y se integra perfectamente con el CLR y la BCL. La implementación de ASP.NET permite a los desarrolladores crear aplicaciones web altamente escalables y seguras, y se divide en varios componentes, incluyendo ASP.NET Web </a:t>
            </a:r>
            <a:r>
              <a:rPr lang="es-EC" dirty="0" err="1">
                <a:solidFill>
                  <a:schemeClr val="tx1"/>
                </a:solidFill>
              </a:rPr>
              <a:t>Forms</a:t>
            </a:r>
            <a:r>
              <a:rPr lang="es-EC" dirty="0">
                <a:solidFill>
                  <a:schemeClr val="tx1"/>
                </a:solidFill>
              </a:rPr>
              <a:t>, ASP.NET MVC y ASP.NET Core.</a:t>
            </a:r>
          </a:p>
          <a:p>
            <a:pPr lvl="1"/>
            <a:r>
              <a:rPr lang="es-EC" dirty="0">
                <a:solidFill>
                  <a:schemeClr val="tx1"/>
                </a:solidFill>
              </a:rPr>
              <a:t>ADO.NET: es una tecnología de acceso a datos que permite a los desarrolladores conectarse a una variedad de fuentes de datos, incluyendo bases de datos relacionales, XML y otros. La implementación de ADO.NET proporciona una interfaz uniforme para acceder a los datos y permite a los desarrolladores escribir código que sea independiente de la fuente de datos.</a:t>
            </a:r>
          </a:p>
          <a:p>
            <a:pPr lvl="1"/>
            <a:r>
              <a:rPr lang="es-EC" dirty="0">
                <a:solidFill>
                  <a:schemeClr val="tx1"/>
                </a:solidFill>
              </a:rPr>
              <a:t>Windows </a:t>
            </a:r>
            <a:r>
              <a:rPr lang="es-EC" dirty="0" err="1">
                <a:solidFill>
                  <a:schemeClr val="tx1"/>
                </a:solidFill>
              </a:rPr>
              <a:t>Forms</a:t>
            </a:r>
            <a:r>
              <a:rPr lang="es-EC" dirty="0">
                <a:solidFill>
                  <a:schemeClr val="tx1"/>
                </a:solidFill>
              </a:rPr>
              <a:t>: es una tecnología para desarrollar aplicaciones de Windows con una interfaz gráfica de usuario. La implementación de Windows </a:t>
            </a:r>
            <a:r>
              <a:rPr lang="es-EC" dirty="0" err="1">
                <a:solidFill>
                  <a:schemeClr val="tx1"/>
                </a:solidFill>
              </a:rPr>
              <a:t>Forms</a:t>
            </a:r>
            <a:r>
              <a:rPr lang="es-EC" dirty="0">
                <a:solidFill>
                  <a:schemeClr val="tx1"/>
                </a:solidFill>
              </a:rPr>
              <a:t> permite a los desarrolladores crear aplicaciones de Windows atractivas y funcionales con una amplia gama de controles y componentes visuales.</a:t>
            </a:r>
          </a:p>
          <a:p>
            <a:pPr lvl="1"/>
            <a:r>
              <a:rPr lang="es-EC" dirty="0">
                <a:solidFill>
                  <a:schemeClr val="tx1"/>
                </a:solidFill>
              </a:rPr>
              <a:t>WPF (Windows </a:t>
            </a:r>
            <a:r>
              <a:rPr lang="es-EC" dirty="0" err="1">
                <a:solidFill>
                  <a:schemeClr val="tx1"/>
                </a:solidFill>
              </a:rPr>
              <a:t>Presentation</a:t>
            </a:r>
            <a:r>
              <a:rPr lang="es-EC" dirty="0">
                <a:solidFill>
                  <a:schemeClr val="tx1"/>
                </a:solidFill>
              </a:rPr>
              <a:t> </a:t>
            </a:r>
            <a:r>
              <a:rPr lang="es-EC" dirty="0" err="1">
                <a:solidFill>
                  <a:schemeClr val="tx1"/>
                </a:solidFill>
              </a:rPr>
              <a:t>Foundation</a:t>
            </a:r>
            <a:r>
              <a:rPr lang="es-EC" dirty="0">
                <a:solidFill>
                  <a:schemeClr val="tx1"/>
                </a:solidFill>
              </a:rPr>
              <a:t>): es una tecnología para desarrollar aplicaciones de Windows con una interfaz gráfica de usuario rica y atractiva. La implementación de WPF permite a los desarrolladores crear aplicaciones con gráficos de alta calidad, animaciones, efectos visuales y otros elementos gráficos avanzados.</a:t>
            </a:r>
          </a:p>
          <a:p>
            <a:pPr marL="0" indent="0">
              <a:buNone/>
            </a:pPr>
            <a:endParaRPr lang="es-EC" dirty="0">
              <a:solidFill>
                <a:schemeClr val="tx1"/>
              </a:solidFill>
            </a:endParaRPr>
          </a:p>
          <a:p>
            <a:pPr marL="0" indent="0">
              <a:buNone/>
            </a:pPr>
            <a:endParaRPr lang="es-EC" dirty="0">
              <a:solidFill>
                <a:schemeClr val="tx1"/>
              </a:solidFill>
            </a:endParaRPr>
          </a:p>
        </p:txBody>
      </p:sp>
      <p:sp>
        <p:nvSpPr>
          <p:cNvPr id="17" name="CuadroTexto 16">
            <a:extLst>
              <a:ext uri="{FF2B5EF4-FFF2-40B4-BE49-F238E27FC236}">
                <a16:creationId xmlns:a16="http://schemas.microsoft.com/office/drawing/2014/main" id="{9E39C200-DA7B-40E2-9EA9-40D7D1F8C98E}"/>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5</a:t>
            </a:r>
          </a:p>
        </p:txBody>
      </p:sp>
      <p:sp>
        <p:nvSpPr>
          <p:cNvPr id="6" name="CuadroTexto 5">
            <a:extLst>
              <a:ext uri="{FF2B5EF4-FFF2-40B4-BE49-F238E27FC236}">
                <a16:creationId xmlns:a16="http://schemas.microsoft.com/office/drawing/2014/main" id="{69981996-7458-BD71-0BFC-6CAA7D252B99}"/>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5</a:t>
            </a:r>
          </a:p>
        </p:txBody>
      </p:sp>
      <p:grpSp>
        <p:nvGrpSpPr>
          <p:cNvPr id="11" name="Grupo 10">
            <a:extLst>
              <a:ext uri="{FF2B5EF4-FFF2-40B4-BE49-F238E27FC236}">
                <a16:creationId xmlns:a16="http://schemas.microsoft.com/office/drawing/2014/main" id="{603D302E-3FF5-5079-406F-FC532EDBA1D0}"/>
              </a:ext>
            </a:extLst>
          </p:cNvPr>
          <p:cNvGrpSpPr/>
          <p:nvPr/>
        </p:nvGrpSpPr>
        <p:grpSpPr>
          <a:xfrm>
            <a:off x="9127861" y="0"/>
            <a:ext cx="3064879" cy="6863088"/>
            <a:chOff x="9127861" y="0"/>
            <a:chExt cx="3064879" cy="6863088"/>
          </a:xfrm>
        </p:grpSpPr>
        <p:sp>
          <p:nvSpPr>
            <p:cNvPr id="12" name="Marcador de contenido 2">
              <a:extLst>
                <a:ext uri="{FF2B5EF4-FFF2-40B4-BE49-F238E27FC236}">
                  <a16:creationId xmlns:a16="http://schemas.microsoft.com/office/drawing/2014/main" id="{F4B5CD42-68EA-940B-965B-FBD27320324E}"/>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b="1" dirty="0">
                  <a:solidFill>
                    <a:srgbClr val="FFFF00"/>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b="1" dirty="0">
                  <a:solidFill>
                    <a:srgbClr val="FFFF00"/>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3" name="CuadroTexto 12">
              <a:extLst>
                <a:ext uri="{FF2B5EF4-FFF2-40B4-BE49-F238E27FC236}">
                  <a16:creationId xmlns:a16="http://schemas.microsoft.com/office/drawing/2014/main" id="{5AAD2EA4-4DC2-2D79-3165-36166C116012}"/>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8</a:t>
              </a:r>
            </a:p>
          </p:txBody>
        </p:sp>
      </p:grpSp>
    </p:spTree>
    <p:extLst>
      <p:ext uri="{BB962C8B-B14F-4D97-AF65-F5344CB8AC3E}">
        <p14:creationId xmlns:p14="http://schemas.microsoft.com/office/powerpoint/2010/main" val="30934960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contenido 2">
            <a:extLst>
              <a:ext uri="{FF2B5EF4-FFF2-40B4-BE49-F238E27FC236}">
                <a16:creationId xmlns:a16="http://schemas.microsoft.com/office/drawing/2014/main" id="{E0BC1E80-0C35-406F-84CB-0AB88C53DA1F}"/>
              </a:ext>
            </a:extLst>
          </p:cNvPr>
          <p:cNvSpPr>
            <a:spLocks noGrp="1"/>
          </p:cNvSpPr>
          <p:nvPr>
            <p:ph idx="1"/>
          </p:nvPr>
        </p:nvSpPr>
        <p:spPr>
          <a:xfrm>
            <a:off x="601254" y="792480"/>
            <a:ext cx="7872185" cy="873760"/>
          </a:xfrm>
        </p:spPr>
        <p:txBody>
          <a:bodyPr>
            <a:normAutofit lnSpcReduction="10000"/>
          </a:bodyPr>
          <a:lstStyle/>
          <a:p>
            <a:pPr algn="just"/>
            <a:r>
              <a:rPr lang="es-EC" dirty="0">
                <a:solidFill>
                  <a:schemeClr val="bg1"/>
                </a:solidFill>
              </a:rPr>
              <a:t>En este archivo se debe colocar el código para controlar las operaciones del menú, así como la información que se va a desplegar en el mismo, como se presenta en la siguiente tabla.</a:t>
            </a:r>
            <a:endParaRPr lang="es-ES" dirty="0">
              <a:solidFill>
                <a:schemeClr val="bg1"/>
              </a:solidFill>
            </a:endParaRPr>
          </a:p>
        </p:txBody>
      </p:sp>
      <p:sp>
        <p:nvSpPr>
          <p:cNvPr id="9" name="CuadroTexto 8">
            <a:extLst>
              <a:ext uri="{FF2B5EF4-FFF2-40B4-BE49-F238E27FC236}">
                <a16:creationId xmlns:a16="http://schemas.microsoft.com/office/drawing/2014/main" id="{9836814A-2692-4C8A-B2AA-29A3234D8602}"/>
              </a:ext>
            </a:extLst>
          </p:cNvPr>
          <p:cNvSpPr txBox="1"/>
          <p:nvPr/>
        </p:nvSpPr>
        <p:spPr>
          <a:xfrm>
            <a:off x="11704320" y="6427410"/>
            <a:ext cx="467361" cy="400110"/>
          </a:xfrm>
          <a:prstGeom prst="rect">
            <a:avLst/>
          </a:prstGeom>
          <a:noFill/>
        </p:spPr>
        <p:txBody>
          <a:bodyPr wrap="square" rtlCol="0">
            <a:spAutoFit/>
          </a:bodyPr>
          <a:lstStyle/>
          <a:p>
            <a:r>
              <a:rPr lang="es-EC" sz="2000" dirty="0">
                <a:solidFill>
                  <a:schemeClr val="bg1"/>
                </a:solidFill>
              </a:rPr>
              <a:t>15</a:t>
            </a:r>
          </a:p>
        </p:txBody>
      </p:sp>
      <p:sp>
        <p:nvSpPr>
          <p:cNvPr id="5" name="CuadroTexto 4">
            <a:extLst>
              <a:ext uri="{FF2B5EF4-FFF2-40B4-BE49-F238E27FC236}">
                <a16:creationId xmlns:a16="http://schemas.microsoft.com/office/drawing/2014/main" id="{10D0B9F1-49C2-0CD1-68E9-77AB5AEF55A2}"/>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17</a:t>
            </a:r>
          </a:p>
        </p:txBody>
      </p:sp>
      <p:pic>
        <p:nvPicPr>
          <p:cNvPr id="2" name="Imagen 1" descr="Texto&#10;&#10;Descripción generada automáticamente">
            <a:extLst>
              <a:ext uri="{FF2B5EF4-FFF2-40B4-BE49-F238E27FC236}">
                <a16:creationId xmlns:a16="http://schemas.microsoft.com/office/drawing/2014/main" id="{E0891CFC-1B5D-2B75-752C-8AD9FA4F5AAB}"/>
              </a:ext>
            </a:extLst>
          </p:cNvPr>
          <p:cNvPicPr>
            <a:picLocks noChangeAspect="1"/>
          </p:cNvPicPr>
          <p:nvPr/>
        </p:nvPicPr>
        <p:blipFill>
          <a:blip r:embed="rId2"/>
          <a:stretch>
            <a:fillRect/>
          </a:stretch>
        </p:blipFill>
        <p:spPr>
          <a:xfrm>
            <a:off x="2323097" y="2469297"/>
            <a:ext cx="5067300" cy="3218815"/>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60ADF756-F332-30B3-A803-4662FA95D2C2}"/>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EB6A529B-26D0-DA6D-778E-A0E47FCCA6C2}"/>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b="1" dirty="0">
                  <a:solidFill>
                    <a:srgbClr val="FFFF00"/>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b="1" dirty="0">
                  <a:solidFill>
                    <a:srgbClr val="FFFF00"/>
                  </a:solidFill>
                </a:rPr>
                <a:t>3.4	</a:t>
              </a:r>
              <a:r>
                <a:rPr lang="es-EC" sz="900" b="1" dirty="0">
                  <a:solidFill>
                    <a:srgbClr val="FFFF00"/>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57263A97-7CA0-9B29-7ECF-89C5221BAF27}"/>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80</a:t>
              </a:r>
            </a:p>
          </p:txBody>
        </p:sp>
      </p:grpSp>
    </p:spTree>
    <p:extLst>
      <p:ext uri="{BB962C8B-B14F-4D97-AF65-F5344CB8AC3E}">
        <p14:creationId xmlns:p14="http://schemas.microsoft.com/office/powerpoint/2010/main" val="292156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468608" y="528535"/>
            <a:ext cx="8432324" cy="1288691"/>
          </a:xfrm>
        </p:spPr>
        <p:txBody>
          <a:bodyPr>
            <a:normAutofit/>
          </a:bodyPr>
          <a:lstStyle/>
          <a:p>
            <a:r>
              <a:rPr lang="es-ES" dirty="0"/>
              <a:t>4	</a:t>
            </a:r>
            <a:r>
              <a:rPr lang="es-EC" dirty="0"/>
              <a:t>EJECUCIÓN DEL PROYECTO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468608" y="1829393"/>
            <a:ext cx="8658515" cy="908020"/>
          </a:xfrm>
        </p:spPr>
        <p:txBody>
          <a:bodyPr>
            <a:normAutofit/>
          </a:bodyPr>
          <a:lstStyle/>
          <a:p>
            <a:r>
              <a:rPr lang="es-EC" dirty="0">
                <a:solidFill>
                  <a:schemeClr val="tx1"/>
                </a:solidFill>
              </a:rPr>
              <a:t>Verifique en su compilador de </a:t>
            </a:r>
            <a:r>
              <a:rPr lang="es-EC" dirty="0" err="1">
                <a:solidFill>
                  <a:schemeClr val="tx1"/>
                </a:solidFill>
              </a:rPr>
              <a:t>Netbeans</a:t>
            </a:r>
            <a:r>
              <a:rPr lang="es-EC" dirty="0">
                <a:solidFill>
                  <a:schemeClr val="tx1"/>
                </a:solidFill>
              </a:rPr>
              <a:t> en la barra de herramientas el icono en forma triangular de color verde, será necesario presionarlo compilar el proyecto.</a:t>
            </a:r>
            <a:endParaRPr lang="es-ES" dirty="0">
              <a:solidFill>
                <a:schemeClr val="tx1"/>
              </a:solidFill>
            </a:endParaRPr>
          </a:p>
        </p:txBody>
      </p:sp>
      <p:sp>
        <p:nvSpPr>
          <p:cNvPr id="9" name="CuadroTexto 8">
            <a:extLst>
              <a:ext uri="{FF2B5EF4-FFF2-40B4-BE49-F238E27FC236}">
                <a16:creationId xmlns:a16="http://schemas.microsoft.com/office/drawing/2014/main" id="{C09A62F3-0504-4D17-9656-5FC748800A81}"/>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8</a:t>
            </a:r>
          </a:p>
        </p:txBody>
      </p:sp>
      <p:sp>
        <p:nvSpPr>
          <p:cNvPr id="10" name="CuadroTexto 9">
            <a:extLst>
              <a:ext uri="{FF2B5EF4-FFF2-40B4-BE49-F238E27FC236}">
                <a16:creationId xmlns:a16="http://schemas.microsoft.com/office/drawing/2014/main" id="{06713F1B-8AD1-5843-C435-C0174C28889E}"/>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10</a:t>
            </a:r>
          </a:p>
        </p:txBody>
      </p:sp>
      <p:sp>
        <p:nvSpPr>
          <p:cNvPr id="13" name="CuadroTexto 12">
            <a:extLst>
              <a:ext uri="{FF2B5EF4-FFF2-40B4-BE49-F238E27FC236}">
                <a16:creationId xmlns:a16="http://schemas.microsoft.com/office/drawing/2014/main" id="{D74A0DA4-1E97-AE08-653B-E5933BE249EE}"/>
              </a:ext>
            </a:extLst>
          </p:cNvPr>
          <p:cNvSpPr txBox="1"/>
          <p:nvPr/>
        </p:nvSpPr>
        <p:spPr>
          <a:xfrm>
            <a:off x="11713580" y="6462978"/>
            <a:ext cx="478420" cy="400110"/>
          </a:xfrm>
          <a:prstGeom prst="rect">
            <a:avLst/>
          </a:prstGeom>
          <a:noFill/>
        </p:spPr>
        <p:txBody>
          <a:bodyPr wrap="square" rtlCol="0">
            <a:spAutoFit/>
          </a:bodyPr>
          <a:lstStyle/>
          <a:p>
            <a:pPr algn="ctr"/>
            <a:r>
              <a:rPr lang="es-EC" sz="2000" dirty="0">
                <a:solidFill>
                  <a:schemeClr val="bg1"/>
                </a:solidFill>
              </a:rPr>
              <a:t>33</a:t>
            </a:r>
          </a:p>
        </p:txBody>
      </p:sp>
      <p:pic>
        <p:nvPicPr>
          <p:cNvPr id="4" name="Imagen 3">
            <a:extLst>
              <a:ext uri="{FF2B5EF4-FFF2-40B4-BE49-F238E27FC236}">
                <a16:creationId xmlns:a16="http://schemas.microsoft.com/office/drawing/2014/main" id="{AC06E018-B9EB-18C5-DB10-D4D7BC16A9A0}"/>
              </a:ext>
            </a:extLst>
          </p:cNvPr>
          <p:cNvPicPr>
            <a:picLocks noChangeAspect="1"/>
          </p:cNvPicPr>
          <p:nvPr/>
        </p:nvPicPr>
        <p:blipFill>
          <a:blip r:embed="rId2"/>
          <a:stretch>
            <a:fillRect/>
          </a:stretch>
        </p:blipFill>
        <p:spPr>
          <a:xfrm>
            <a:off x="2169883" y="2881792"/>
            <a:ext cx="4784369" cy="3676743"/>
          </a:xfrm>
          <a:prstGeom prst="rect">
            <a:avLst/>
          </a:prstGeom>
          <a:ln w="88900" cap="sq" cmpd="thickThin">
            <a:solidFill>
              <a:srgbClr val="000000"/>
            </a:solidFill>
            <a:prstDash val="solid"/>
            <a:miter lim="800000"/>
          </a:ln>
          <a:effectLst>
            <a:innerShdw blurRad="76200">
              <a:srgbClr val="000000"/>
            </a:innerShdw>
          </a:effectLst>
        </p:spPr>
      </p:pic>
      <p:grpSp>
        <p:nvGrpSpPr>
          <p:cNvPr id="5" name="Grupo 4">
            <a:extLst>
              <a:ext uri="{FF2B5EF4-FFF2-40B4-BE49-F238E27FC236}">
                <a16:creationId xmlns:a16="http://schemas.microsoft.com/office/drawing/2014/main" id="{C898E832-AA18-2CAB-664E-9B549AE98DA4}"/>
              </a:ext>
            </a:extLst>
          </p:cNvPr>
          <p:cNvGrpSpPr/>
          <p:nvPr/>
        </p:nvGrpSpPr>
        <p:grpSpPr>
          <a:xfrm>
            <a:off x="9127861" y="0"/>
            <a:ext cx="3064879" cy="6863088"/>
            <a:chOff x="9127861" y="0"/>
            <a:chExt cx="3064879" cy="6863088"/>
          </a:xfrm>
        </p:grpSpPr>
        <p:sp>
          <p:nvSpPr>
            <p:cNvPr id="11" name="Marcador de contenido 2">
              <a:extLst>
                <a:ext uri="{FF2B5EF4-FFF2-40B4-BE49-F238E27FC236}">
                  <a16:creationId xmlns:a16="http://schemas.microsoft.com/office/drawing/2014/main" id="{F3218F24-4B8A-2702-CFB0-3574C7F0F126}"/>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b="1" dirty="0">
                  <a:solidFill>
                    <a:srgbClr val="FFFF00"/>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2" name="CuadroTexto 11">
              <a:extLst>
                <a:ext uri="{FF2B5EF4-FFF2-40B4-BE49-F238E27FC236}">
                  <a16:creationId xmlns:a16="http://schemas.microsoft.com/office/drawing/2014/main" id="{539746D5-34B8-5813-FB85-0B19E75D3821}"/>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81</a:t>
              </a:r>
            </a:p>
          </p:txBody>
        </p:sp>
      </p:grpSp>
    </p:spTree>
    <p:extLst>
      <p:ext uri="{BB962C8B-B14F-4D97-AF65-F5344CB8AC3E}">
        <p14:creationId xmlns:p14="http://schemas.microsoft.com/office/powerpoint/2010/main" val="871902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C09A62F3-0504-4D17-9656-5FC748800A81}"/>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8</a:t>
            </a:r>
          </a:p>
        </p:txBody>
      </p:sp>
      <p:sp>
        <p:nvSpPr>
          <p:cNvPr id="10" name="CuadroTexto 9">
            <a:extLst>
              <a:ext uri="{FF2B5EF4-FFF2-40B4-BE49-F238E27FC236}">
                <a16:creationId xmlns:a16="http://schemas.microsoft.com/office/drawing/2014/main" id="{06713F1B-8AD1-5843-C435-C0174C28889E}"/>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10</a:t>
            </a:r>
          </a:p>
        </p:txBody>
      </p:sp>
      <p:sp>
        <p:nvSpPr>
          <p:cNvPr id="13" name="CuadroTexto 12">
            <a:extLst>
              <a:ext uri="{FF2B5EF4-FFF2-40B4-BE49-F238E27FC236}">
                <a16:creationId xmlns:a16="http://schemas.microsoft.com/office/drawing/2014/main" id="{D74A0DA4-1E97-AE08-653B-E5933BE249EE}"/>
              </a:ext>
            </a:extLst>
          </p:cNvPr>
          <p:cNvSpPr txBox="1"/>
          <p:nvPr/>
        </p:nvSpPr>
        <p:spPr>
          <a:xfrm>
            <a:off x="11713580" y="6462978"/>
            <a:ext cx="478420" cy="400110"/>
          </a:xfrm>
          <a:prstGeom prst="rect">
            <a:avLst/>
          </a:prstGeom>
          <a:noFill/>
        </p:spPr>
        <p:txBody>
          <a:bodyPr wrap="square" rtlCol="0">
            <a:spAutoFit/>
          </a:bodyPr>
          <a:lstStyle/>
          <a:p>
            <a:pPr algn="ctr"/>
            <a:r>
              <a:rPr lang="es-EC" sz="2000" dirty="0">
                <a:solidFill>
                  <a:schemeClr val="bg1"/>
                </a:solidFill>
              </a:rPr>
              <a:t>33</a:t>
            </a:r>
          </a:p>
        </p:txBody>
      </p:sp>
      <p:sp>
        <p:nvSpPr>
          <p:cNvPr id="16" name="Marcador de contenido 2">
            <a:extLst>
              <a:ext uri="{FF2B5EF4-FFF2-40B4-BE49-F238E27FC236}">
                <a16:creationId xmlns:a16="http://schemas.microsoft.com/office/drawing/2014/main" id="{3BDB9187-FD6F-4C2B-F3E6-1C09A67DD2E6}"/>
              </a:ext>
            </a:extLst>
          </p:cNvPr>
          <p:cNvSpPr txBox="1">
            <a:spLocks/>
          </p:cNvSpPr>
          <p:nvPr/>
        </p:nvSpPr>
        <p:spPr>
          <a:xfrm>
            <a:off x="601254" y="792479"/>
            <a:ext cx="8525866" cy="101225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s-EC" dirty="0">
                <a:solidFill>
                  <a:schemeClr val="bg1"/>
                </a:solidFill>
              </a:rPr>
              <a:t>Al compilar el proyecto deberá obtener el siguiente resultado en pantalla.</a:t>
            </a:r>
            <a:endParaRPr lang="es-ES" dirty="0">
              <a:solidFill>
                <a:schemeClr val="bg1"/>
              </a:solidFill>
            </a:endParaRPr>
          </a:p>
        </p:txBody>
      </p:sp>
      <p:pic>
        <p:nvPicPr>
          <p:cNvPr id="2" name="Imagen 1">
            <a:extLst>
              <a:ext uri="{FF2B5EF4-FFF2-40B4-BE49-F238E27FC236}">
                <a16:creationId xmlns:a16="http://schemas.microsoft.com/office/drawing/2014/main" id="{E8955CF3-651B-FB8E-80AB-84EFE99C1099}"/>
              </a:ext>
            </a:extLst>
          </p:cNvPr>
          <p:cNvPicPr>
            <a:picLocks noChangeAspect="1"/>
          </p:cNvPicPr>
          <p:nvPr/>
        </p:nvPicPr>
        <p:blipFill>
          <a:blip r:embed="rId2"/>
          <a:stretch>
            <a:fillRect/>
          </a:stretch>
        </p:blipFill>
        <p:spPr>
          <a:xfrm>
            <a:off x="1721518" y="2361967"/>
            <a:ext cx="5839578" cy="3377095"/>
          </a:xfrm>
          <a:prstGeom prst="rect">
            <a:avLst/>
          </a:prstGeom>
          <a:ln w="88900" cap="sq" cmpd="thickThin">
            <a:solidFill>
              <a:srgbClr val="000000"/>
            </a:solidFill>
            <a:prstDash val="solid"/>
            <a:miter lim="800000"/>
          </a:ln>
          <a:effectLst>
            <a:innerShdw blurRad="76200">
              <a:srgbClr val="000000"/>
            </a:innerShdw>
          </a:effectLst>
        </p:spPr>
      </p:pic>
      <p:grpSp>
        <p:nvGrpSpPr>
          <p:cNvPr id="7" name="Grupo 6">
            <a:extLst>
              <a:ext uri="{FF2B5EF4-FFF2-40B4-BE49-F238E27FC236}">
                <a16:creationId xmlns:a16="http://schemas.microsoft.com/office/drawing/2014/main" id="{05EA623E-A9EF-6D60-B2B0-1685FAEFCD7E}"/>
              </a:ext>
            </a:extLst>
          </p:cNvPr>
          <p:cNvGrpSpPr/>
          <p:nvPr/>
        </p:nvGrpSpPr>
        <p:grpSpPr>
          <a:xfrm>
            <a:off x="9127861" y="0"/>
            <a:ext cx="3064879" cy="6863088"/>
            <a:chOff x="9127861" y="0"/>
            <a:chExt cx="3064879" cy="6863088"/>
          </a:xfrm>
        </p:grpSpPr>
        <p:sp>
          <p:nvSpPr>
            <p:cNvPr id="8" name="Marcador de contenido 2">
              <a:extLst>
                <a:ext uri="{FF2B5EF4-FFF2-40B4-BE49-F238E27FC236}">
                  <a16:creationId xmlns:a16="http://schemas.microsoft.com/office/drawing/2014/main" id="{F5538E09-0BD9-3500-E734-E430E58A223B}"/>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b="1" dirty="0">
                  <a:solidFill>
                    <a:srgbClr val="FFFF00"/>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5" name="CuadroTexto 14">
              <a:extLst>
                <a:ext uri="{FF2B5EF4-FFF2-40B4-BE49-F238E27FC236}">
                  <a16:creationId xmlns:a16="http://schemas.microsoft.com/office/drawing/2014/main" id="{BAC7F0D0-7EAA-BA9C-5B53-3139128B9E64}"/>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82</a:t>
              </a:r>
            </a:p>
          </p:txBody>
        </p:sp>
      </p:grpSp>
    </p:spTree>
    <p:extLst>
      <p:ext uri="{BB962C8B-B14F-4D97-AF65-F5344CB8AC3E}">
        <p14:creationId xmlns:p14="http://schemas.microsoft.com/office/powerpoint/2010/main" val="9633945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C09A62F3-0504-4D17-9656-5FC748800A81}"/>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8</a:t>
            </a:r>
          </a:p>
        </p:txBody>
      </p:sp>
      <p:sp>
        <p:nvSpPr>
          <p:cNvPr id="10" name="CuadroTexto 9">
            <a:extLst>
              <a:ext uri="{FF2B5EF4-FFF2-40B4-BE49-F238E27FC236}">
                <a16:creationId xmlns:a16="http://schemas.microsoft.com/office/drawing/2014/main" id="{06713F1B-8AD1-5843-C435-C0174C28889E}"/>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10</a:t>
            </a:r>
          </a:p>
        </p:txBody>
      </p:sp>
      <p:sp>
        <p:nvSpPr>
          <p:cNvPr id="13" name="CuadroTexto 12">
            <a:extLst>
              <a:ext uri="{FF2B5EF4-FFF2-40B4-BE49-F238E27FC236}">
                <a16:creationId xmlns:a16="http://schemas.microsoft.com/office/drawing/2014/main" id="{D74A0DA4-1E97-AE08-653B-E5933BE249EE}"/>
              </a:ext>
            </a:extLst>
          </p:cNvPr>
          <p:cNvSpPr txBox="1"/>
          <p:nvPr/>
        </p:nvSpPr>
        <p:spPr>
          <a:xfrm>
            <a:off x="11713580" y="6462978"/>
            <a:ext cx="478420" cy="400110"/>
          </a:xfrm>
          <a:prstGeom prst="rect">
            <a:avLst/>
          </a:prstGeom>
          <a:noFill/>
        </p:spPr>
        <p:txBody>
          <a:bodyPr wrap="square" rtlCol="0">
            <a:spAutoFit/>
          </a:bodyPr>
          <a:lstStyle/>
          <a:p>
            <a:pPr algn="ctr"/>
            <a:r>
              <a:rPr lang="es-EC" sz="2000" dirty="0">
                <a:solidFill>
                  <a:schemeClr val="bg1"/>
                </a:solidFill>
              </a:rPr>
              <a:t>33</a:t>
            </a:r>
          </a:p>
        </p:txBody>
      </p:sp>
      <p:sp>
        <p:nvSpPr>
          <p:cNvPr id="16" name="Marcador de contenido 2">
            <a:extLst>
              <a:ext uri="{FF2B5EF4-FFF2-40B4-BE49-F238E27FC236}">
                <a16:creationId xmlns:a16="http://schemas.microsoft.com/office/drawing/2014/main" id="{3BDB9187-FD6F-4C2B-F3E6-1C09A67DD2E6}"/>
              </a:ext>
            </a:extLst>
          </p:cNvPr>
          <p:cNvSpPr txBox="1">
            <a:spLocks/>
          </p:cNvSpPr>
          <p:nvPr/>
        </p:nvSpPr>
        <p:spPr>
          <a:xfrm>
            <a:off x="601254" y="792479"/>
            <a:ext cx="8525866" cy="101225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s-EC" dirty="0">
                <a:solidFill>
                  <a:schemeClr val="bg1"/>
                </a:solidFill>
              </a:rPr>
              <a:t>Si usted ingresa unas credenciales incorrectas aparecerá un mensaje indicando el caso.</a:t>
            </a:r>
            <a:endParaRPr lang="es-ES" dirty="0">
              <a:solidFill>
                <a:schemeClr val="bg1"/>
              </a:solidFill>
            </a:endParaRPr>
          </a:p>
        </p:txBody>
      </p:sp>
      <p:pic>
        <p:nvPicPr>
          <p:cNvPr id="2" name="Imagen 1" descr="Captura de pantalla de un celular con la imagen de una caricatura de un personaje animado&#10;&#10;Descripción generada automáticamente con confianza baja">
            <a:extLst>
              <a:ext uri="{FF2B5EF4-FFF2-40B4-BE49-F238E27FC236}">
                <a16:creationId xmlns:a16="http://schemas.microsoft.com/office/drawing/2014/main" id="{FBF3D340-5DEC-3F15-F668-7A60916D2CD3}"/>
              </a:ext>
            </a:extLst>
          </p:cNvPr>
          <p:cNvPicPr>
            <a:picLocks noChangeAspect="1"/>
          </p:cNvPicPr>
          <p:nvPr/>
        </p:nvPicPr>
        <p:blipFill>
          <a:blip r:embed="rId2"/>
          <a:stretch>
            <a:fillRect/>
          </a:stretch>
        </p:blipFill>
        <p:spPr>
          <a:xfrm>
            <a:off x="1630028" y="2413818"/>
            <a:ext cx="6344251" cy="3241024"/>
          </a:xfrm>
          <a:prstGeom prst="rect">
            <a:avLst/>
          </a:prstGeom>
          <a:ln w="88900" cap="sq" cmpd="thickThin">
            <a:solidFill>
              <a:srgbClr val="000000"/>
            </a:solidFill>
            <a:prstDash val="solid"/>
            <a:miter lim="800000"/>
          </a:ln>
          <a:effectLst>
            <a:innerShdw blurRad="76200">
              <a:srgbClr val="000000"/>
            </a:innerShdw>
          </a:effectLst>
        </p:spPr>
      </p:pic>
      <p:grpSp>
        <p:nvGrpSpPr>
          <p:cNvPr id="7" name="Grupo 6">
            <a:extLst>
              <a:ext uri="{FF2B5EF4-FFF2-40B4-BE49-F238E27FC236}">
                <a16:creationId xmlns:a16="http://schemas.microsoft.com/office/drawing/2014/main" id="{B1A55235-9550-1C80-6AA8-90CD7C7A0EBE}"/>
              </a:ext>
            </a:extLst>
          </p:cNvPr>
          <p:cNvGrpSpPr/>
          <p:nvPr/>
        </p:nvGrpSpPr>
        <p:grpSpPr>
          <a:xfrm>
            <a:off x="9127861" y="0"/>
            <a:ext cx="3064879" cy="6863088"/>
            <a:chOff x="9127861" y="0"/>
            <a:chExt cx="3064879" cy="6863088"/>
          </a:xfrm>
        </p:grpSpPr>
        <p:sp>
          <p:nvSpPr>
            <p:cNvPr id="8" name="Marcador de contenido 2">
              <a:extLst>
                <a:ext uri="{FF2B5EF4-FFF2-40B4-BE49-F238E27FC236}">
                  <a16:creationId xmlns:a16="http://schemas.microsoft.com/office/drawing/2014/main" id="{853279B0-18CB-B0C4-0B6C-B014FDE9EE92}"/>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b="1" dirty="0">
                  <a:solidFill>
                    <a:srgbClr val="FFFF00"/>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5" name="CuadroTexto 14">
              <a:extLst>
                <a:ext uri="{FF2B5EF4-FFF2-40B4-BE49-F238E27FC236}">
                  <a16:creationId xmlns:a16="http://schemas.microsoft.com/office/drawing/2014/main" id="{F2BCE4CF-F15A-B419-1552-47C3FC87FCE0}"/>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83</a:t>
              </a:r>
            </a:p>
          </p:txBody>
        </p:sp>
      </p:grpSp>
    </p:spTree>
    <p:extLst>
      <p:ext uri="{BB962C8B-B14F-4D97-AF65-F5344CB8AC3E}">
        <p14:creationId xmlns:p14="http://schemas.microsoft.com/office/powerpoint/2010/main" val="13939220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C09A62F3-0504-4D17-9656-5FC748800A81}"/>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8</a:t>
            </a:r>
          </a:p>
        </p:txBody>
      </p:sp>
      <p:sp>
        <p:nvSpPr>
          <p:cNvPr id="10" name="CuadroTexto 9">
            <a:extLst>
              <a:ext uri="{FF2B5EF4-FFF2-40B4-BE49-F238E27FC236}">
                <a16:creationId xmlns:a16="http://schemas.microsoft.com/office/drawing/2014/main" id="{06713F1B-8AD1-5843-C435-C0174C28889E}"/>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10</a:t>
            </a:r>
          </a:p>
        </p:txBody>
      </p:sp>
      <p:sp>
        <p:nvSpPr>
          <p:cNvPr id="13" name="CuadroTexto 12">
            <a:extLst>
              <a:ext uri="{FF2B5EF4-FFF2-40B4-BE49-F238E27FC236}">
                <a16:creationId xmlns:a16="http://schemas.microsoft.com/office/drawing/2014/main" id="{D74A0DA4-1E97-AE08-653B-E5933BE249EE}"/>
              </a:ext>
            </a:extLst>
          </p:cNvPr>
          <p:cNvSpPr txBox="1"/>
          <p:nvPr/>
        </p:nvSpPr>
        <p:spPr>
          <a:xfrm>
            <a:off x="11713580" y="6462978"/>
            <a:ext cx="478420" cy="400110"/>
          </a:xfrm>
          <a:prstGeom prst="rect">
            <a:avLst/>
          </a:prstGeom>
          <a:noFill/>
        </p:spPr>
        <p:txBody>
          <a:bodyPr wrap="square" rtlCol="0">
            <a:spAutoFit/>
          </a:bodyPr>
          <a:lstStyle/>
          <a:p>
            <a:pPr algn="ctr"/>
            <a:r>
              <a:rPr lang="es-EC" sz="2000" dirty="0">
                <a:solidFill>
                  <a:schemeClr val="bg1"/>
                </a:solidFill>
              </a:rPr>
              <a:t>33</a:t>
            </a:r>
          </a:p>
        </p:txBody>
      </p:sp>
      <p:sp>
        <p:nvSpPr>
          <p:cNvPr id="16" name="Marcador de contenido 2">
            <a:extLst>
              <a:ext uri="{FF2B5EF4-FFF2-40B4-BE49-F238E27FC236}">
                <a16:creationId xmlns:a16="http://schemas.microsoft.com/office/drawing/2014/main" id="{3BDB9187-FD6F-4C2B-F3E6-1C09A67DD2E6}"/>
              </a:ext>
            </a:extLst>
          </p:cNvPr>
          <p:cNvSpPr txBox="1">
            <a:spLocks/>
          </p:cNvSpPr>
          <p:nvPr/>
        </p:nvSpPr>
        <p:spPr>
          <a:xfrm>
            <a:off x="601254" y="792479"/>
            <a:ext cx="8525866" cy="101225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s-EC" dirty="0">
                <a:solidFill>
                  <a:schemeClr val="bg1"/>
                </a:solidFill>
              </a:rPr>
              <a:t>Caso contrario si ingresa unas credenciales correctas, pero del perfil administrador tendrá la siguiente pantalla.</a:t>
            </a:r>
            <a:endParaRPr lang="es-ES" dirty="0">
              <a:solidFill>
                <a:schemeClr val="bg1"/>
              </a:solidFill>
            </a:endParaRPr>
          </a:p>
        </p:txBody>
      </p:sp>
      <p:pic>
        <p:nvPicPr>
          <p:cNvPr id="3" name="Imagen 2" descr="Captura de pantalla de un celular con texto e imagen&#10;&#10;Descripción generada automáticamente">
            <a:extLst>
              <a:ext uri="{FF2B5EF4-FFF2-40B4-BE49-F238E27FC236}">
                <a16:creationId xmlns:a16="http://schemas.microsoft.com/office/drawing/2014/main" id="{010568EC-5C68-EF65-938E-1C78C420A316}"/>
              </a:ext>
            </a:extLst>
          </p:cNvPr>
          <p:cNvPicPr>
            <a:picLocks noChangeAspect="1"/>
          </p:cNvPicPr>
          <p:nvPr/>
        </p:nvPicPr>
        <p:blipFill>
          <a:blip r:embed="rId2"/>
          <a:stretch>
            <a:fillRect/>
          </a:stretch>
        </p:blipFill>
        <p:spPr>
          <a:xfrm>
            <a:off x="1448884" y="2295127"/>
            <a:ext cx="6657439" cy="3770394"/>
          </a:xfrm>
          <a:prstGeom prst="rect">
            <a:avLst/>
          </a:prstGeom>
          <a:ln w="88900" cap="sq" cmpd="thickThin">
            <a:solidFill>
              <a:srgbClr val="000000"/>
            </a:solidFill>
            <a:prstDash val="solid"/>
            <a:miter lim="800000"/>
          </a:ln>
          <a:effectLst>
            <a:innerShdw blurRad="76200">
              <a:srgbClr val="000000"/>
            </a:innerShdw>
          </a:effectLst>
        </p:spPr>
      </p:pic>
      <p:grpSp>
        <p:nvGrpSpPr>
          <p:cNvPr id="7" name="Grupo 6">
            <a:extLst>
              <a:ext uri="{FF2B5EF4-FFF2-40B4-BE49-F238E27FC236}">
                <a16:creationId xmlns:a16="http://schemas.microsoft.com/office/drawing/2014/main" id="{75F248A3-A4C1-1963-791C-8B75F40E2C12}"/>
              </a:ext>
            </a:extLst>
          </p:cNvPr>
          <p:cNvGrpSpPr/>
          <p:nvPr/>
        </p:nvGrpSpPr>
        <p:grpSpPr>
          <a:xfrm>
            <a:off x="9127861" y="0"/>
            <a:ext cx="3064879" cy="6863088"/>
            <a:chOff x="9127861" y="0"/>
            <a:chExt cx="3064879" cy="6863088"/>
          </a:xfrm>
        </p:grpSpPr>
        <p:sp>
          <p:nvSpPr>
            <p:cNvPr id="8" name="Marcador de contenido 2">
              <a:extLst>
                <a:ext uri="{FF2B5EF4-FFF2-40B4-BE49-F238E27FC236}">
                  <a16:creationId xmlns:a16="http://schemas.microsoft.com/office/drawing/2014/main" id="{445F2ABC-BB5C-DDB7-912B-B1EEB851C4A1}"/>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b="1" dirty="0">
                  <a:solidFill>
                    <a:srgbClr val="FFFF00"/>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5" name="CuadroTexto 14">
              <a:extLst>
                <a:ext uri="{FF2B5EF4-FFF2-40B4-BE49-F238E27FC236}">
                  <a16:creationId xmlns:a16="http://schemas.microsoft.com/office/drawing/2014/main" id="{2B8A213E-7731-3F3A-2C71-FAAC9CECFD98}"/>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84</a:t>
              </a:r>
            </a:p>
          </p:txBody>
        </p:sp>
      </p:grpSp>
    </p:spTree>
    <p:extLst>
      <p:ext uri="{BB962C8B-B14F-4D97-AF65-F5344CB8AC3E}">
        <p14:creationId xmlns:p14="http://schemas.microsoft.com/office/powerpoint/2010/main" val="37840161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C09A62F3-0504-4D17-9656-5FC748800A81}"/>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8</a:t>
            </a:r>
          </a:p>
        </p:txBody>
      </p:sp>
      <p:sp>
        <p:nvSpPr>
          <p:cNvPr id="10" name="CuadroTexto 9">
            <a:extLst>
              <a:ext uri="{FF2B5EF4-FFF2-40B4-BE49-F238E27FC236}">
                <a16:creationId xmlns:a16="http://schemas.microsoft.com/office/drawing/2014/main" id="{06713F1B-8AD1-5843-C435-C0174C28889E}"/>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10</a:t>
            </a:r>
          </a:p>
        </p:txBody>
      </p:sp>
      <p:sp>
        <p:nvSpPr>
          <p:cNvPr id="13" name="CuadroTexto 12">
            <a:extLst>
              <a:ext uri="{FF2B5EF4-FFF2-40B4-BE49-F238E27FC236}">
                <a16:creationId xmlns:a16="http://schemas.microsoft.com/office/drawing/2014/main" id="{D74A0DA4-1E97-AE08-653B-E5933BE249EE}"/>
              </a:ext>
            </a:extLst>
          </p:cNvPr>
          <p:cNvSpPr txBox="1"/>
          <p:nvPr/>
        </p:nvSpPr>
        <p:spPr>
          <a:xfrm>
            <a:off x="11713580" y="6462978"/>
            <a:ext cx="478420" cy="400110"/>
          </a:xfrm>
          <a:prstGeom prst="rect">
            <a:avLst/>
          </a:prstGeom>
          <a:noFill/>
        </p:spPr>
        <p:txBody>
          <a:bodyPr wrap="square" rtlCol="0">
            <a:spAutoFit/>
          </a:bodyPr>
          <a:lstStyle/>
          <a:p>
            <a:pPr algn="ctr"/>
            <a:r>
              <a:rPr lang="es-EC" sz="2000" dirty="0">
                <a:solidFill>
                  <a:schemeClr val="bg1"/>
                </a:solidFill>
              </a:rPr>
              <a:t>33</a:t>
            </a:r>
          </a:p>
        </p:txBody>
      </p:sp>
      <p:sp>
        <p:nvSpPr>
          <p:cNvPr id="16" name="Marcador de contenido 2">
            <a:extLst>
              <a:ext uri="{FF2B5EF4-FFF2-40B4-BE49-F238E27FC236}">
                <a16:creationId xmlns:a16="http://schemas.microsoft.com/office/drawing/2014/main" id="{3BDB9187-FD6F-4C2B-F3E6-1C09A67DD2E6}"/>
              </a:ext>
            </a:extLst>
          </p:cNvPr>
          <p:cNvSpPr txBox="1">
            <a:spLocks/>
          </p:cNvSpPr>
          <p:nvPr/>
        </p:nvSpPr>
        <p:spPr>
          <a:xfrm>
            <a:off x="601254" y="792479"/>
            <a:ext cx="8525866" cy="101225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s-EC" dirty="0">
                <a:solidFill>
                  <a:schemeClr val="bg1"/>
                </a:solidFill>
              </a:rPr>
              <a:t>Por otro lado si ingresa unas credenciales correctas, pero del perfil empleado tendrá la siguiente pantalla.</a:t>
            </a:r>
            <a:endParaRPr lang="es-ES" dirty="0">
              <a:solidFill>
                <a:schemeClr val="bg1"/>
              </a:solidFill>
            </a:endParaRPr>
          </a:p>
        </p:txBody>
      </p:sp>
      <p:pic>
        <p:nvPicPr>
          <p:cNvPr id="2" name="Imagen 1">
            <a:extLst>
              <a:ext uri="{FF2B5EF4-FFF2-40B4-BE49-F238E27FC236}">
                <a16:creationId xmlns:a16="http://schemas.microsoft.com/office/drawing/2014/main" id="{EBD43B2C-169A-A9E7-C361-F80D2B23CFED}"/>
              </a:ext>
            </a:extLst>
          </p:cNvPr>
          <p:cNvPicPr>
            <a:picLocks noChangeAspect="1"/>
          </p:cNvPicPr>
          <p:nvPr/>
        </p:nvPicPr>
        <p:blipFill>
          <a:blip r:embed="rId2"/>
          <a:stretch>
            <a:fillRect/>
          </a:stretch>
        </p:blipFill>
        <p:spPr>
          <a:xfrm>
            <a:off x="1540577" y="2255921"/>
            <a:ext cx="6508067" cy="3809600"/>
          </a:xfrm>
          <a:prstGeom prst="rect">
            <a:avLst/>
          </a:prstGeom>
          <a:ln w="88900" cap="sq" cmpd="thickThin">
            <a:solidFill>
              <a:srgbClr val="000000"/>
            </a:solidFill>
            <a:prstDash val="solid"/>
            <a:miter lim="800000"/>
          </a:ln>
          <a:effectLst>
            <a:innerShdw blurRad="76200">
              <a:srgbClr val="000000"/>
            </a:innerShdw>
          </a:effectLst>
        </p:spPr>
      </p:pic>
      <p:grpSp>
        <p:nvGrpSpPr>
          <p:cNvPr id="7" name="Grupo 6">
            <a:extLst>
              <a:ext uri="{FF2B5EF4-FFF2-40B4-BE49-F238E27FC236}">
                <a16:creationId xmlns:a16="http://schemas.microsoft.com/office/drawing/2014/main" id="{F97D2EF3-6AA5-5770-40EC-A0DC21E968AE}"/>
              </a:ext>
            </a:extLst>
          </p:cNvPr>
          <p:cNvGrpSpPr/>
          <p:nvPr/>
        </p:nvGrpSpPr>
        <p:grpSpPr>
          <a:xfrm>
            <a:off x="9127861" y="0"/>
            <a:ext cx="3064879" cy="6863088"/>
            <a:chOff x="9127861" y="0"/>
            <a:chExt cx="3064879" cy="6863088"/>
          </a:xfrm>
        </p:grpSpPr>
        <p:sp>
          <p:nvSpPr>
            <p:cNvPr id="8" name="Marcador de contenido 2">
              <a:extLst>
                <a:ext uri="{FF2B5EF4-FFF2-40B4-BE49-F238E27FC236}">
                  <a16:creationId xmlns:a16="http://schemas.microsoft.com/office/drawing/2014/main" id="{52BEEC89-1701-F562-66CB-146EF1DFC8B8}"/>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b="1" dirty="0">
                  <a:solidFill>
                    <a:srgbClr val="FFFF00"/>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5" name="CuadroTexto 14">
              <a:extLst>
                <a:ext uri="{FF2B5EF4-FFF2-40B4-BE49-F238E27FC236}">
                  <a16:creationId xmlns:a16="http://schemas.microsoft.com/office/drawing/2014/main" id="{C45F1514-8C13-7FDB-1EED-578D430AF7F5}"/>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85</a:t>
              </a:r>
            </a:p>
          </p:txBody>
        </p:sp>
      </p:grpSp>
    </p:spTree>
    <p:extLst>
      <p:ext uri="{BB962C8B-B14F-4D97-AF65-F5344CB8AC3E}">
        <p14:creationId xmlns:p14="http://schemas.microsoft.com/office/powerpoint/2010/main" val="10190393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C09A62F3-0504-4D17-9656-5FC748800A81}"/>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8</a:t>
            </a:r>
          </a:p>
        </p:txBody>
      </p:sp>
      <p:sp>
        <p:nvSpPr>
          <p:cNvPr id="10" name="CuadroTexto 9">
            <a:extLst>
              <a:ext uri="{FF2B5EF4-FFF2-40B4-BE49-F238E27FC236}">
                <a16:creationId xmlns:a16="http://schemas.microsoft.com/office/drawing/2014/main" id="{06713F1B-8AD1-5843-C435-C0174C28889E}"/>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10</a:t>
            </a:r>
          </a:p>
        </p:txBody>
      </p:sp>
      <p:sp>
        <p:nvSpPr>
          <p:cNvPr id="13" name="CuadroTexto 12">
            <a:extLst>
              <a:ext uri="{FF2B5EF4-FFF2-40B4-BE49-F238E27FC236}">
                <a16:creationId xmlns:a16="http://schemas.microsoft.com/office/drawing/2014/main" id="{D74A0DA4-1E97-AE08-653B-E5933BE249EE}"/>
              </a:ext>
            </a:extLst>
          </p:cNvPr>
          <p:cNvSpPr txBox="1"/>
          <p:nvPr/>
        </p:nvSpPr>
        <p:spPr>
          <a:xfrm>
            <a:off x="11713580" y="6462978"/>
            <a:ext cx="478420" cy="400110"/>
          </a:xfrm>
          <a:prstGeom prst="rect">
            <a:avLst/>
          </a:prstGeom>
          <a:noFill/>
        </p:spPr>
        <p:txBody>
          <a:bodyPr wrap="square" rtlCol="0">
            <a:spAutoFit/>
          </a:bodyPr>
          <a:lstStyle/>
          <a:p>
            <a:pPr algn="ctr"/>
            <a:r>
              <a:rPr lang="es-EC" sz="2000" dirty="0">
                <a:solidFill>
                  <a:schemeClr val="bg1"/>
                </a:solidFill>
              </a:rPr>
              <a:t>33</a:t>
            </a:r>
          </a:p>
        </p:txBody>
      </p:sp>
      <p:sp>
        <p:nvSpPr>
          <p:cNvPr id="16" name="Marcador de contenido 2">
            <a:extLst>
              <a:ext uri="{FF2B5EF4-FFF2-40B4-BE49-F238E27FC236}">
                <a16:creationId xmlns:a16="http://schemas.microsoft.com/office/drawing/2014/main" id="{3BDB9187-FD6F-4C2B-F3E6-1C09A67DD2E6}"/>
              </a:ext>
            </a:extLst>
          </p:cNvPr>
          <p:cNvSpPr txBox="1">
            <a:spLocks/>
          </p:cNvSpPr>
          <p:nvPr/>
        </p:nvSpPr>
        <p:spPr>
          <a:xfrm>
            <a:off x="601254" y="792479"/>
            <a:ext cx="8525866" cy="101225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s-EC" dirty="0">
                <a:solidFill>
                  <a:schemeClr val="bg1"/>
                </a:solidFill>
              </a:rPr>
              <a:t>En caso de que quiera registrarse el formulario se verá de la siguiente manera, en este apartado se encuentran los marcos de pantalla.</a:t>
            </a:r>
            <a:endParaRPr lang="es-ES" dirty="0">
              <a:solidFill>
                <a:schemeClr val="bg1"/>
              </a:solidFill>
            </a:endParaRPr>
          </a:p>
        </p:txBody>
      </p:sp>
      <p:pic>
        <p:nvPicPr>
          <p:cNvPr id="4" name="Imagen 3" descr="Interfaz de usuario gráfica&#10;&#10;Descripción generada automáticamente">
            <a:extLst>
              <a:ext uri="{FF2B5EF4-FFF2-40B4-BE49-F238E27FC236}">
                <a16:creationId xmlns:a16="http://schemas.microsoft.com/office/drawing/2014/main" id="{A7A20EE8-E579-7443-315B-86AFAC63C7E5}"/>
              </a:ext>
            </a:extLst>
          </p:cNvPr>
          <p:cNvPicPr>
            <a:picLocks noChangeAspect="1"/>
          </p:cNvPicPr>
          <p:nvPr/>
        </p:nvPicPr>
        <p:blipFill>
          <a:blip r:embed="rId2"/>
          <a:stretch>
            <a:fillRect/>
          </a:stretch>
        </p:blipFill>
        <p:spPr>
          <a:xfrm>
            <a:off x="1979814" y="2410276"/>
            <a:ext cx="5624193" cy="3088156"/>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D3A67FE6-2DD4-6A7E-D7EF-5AEC94B801D5}"/>
              </a:ext>
            </a:extLst>
          </p:cNvPr>
          <p:cNvGrpSpPr/>
          <p:nvPr/>
        </p:nvGrpSpPr>
        <p:grpSpPr>
          <a:xfrm>
            <a:off x="9127861" y="0"/>
            <a:ext cx="3064879" cy="6863088"/>
            <a:chOff x="9127861" y="0"/>
            <a:chExt cx="3064879" cy="6863088"/>
          </a:xfrm>
        </p:grpSpPr>
        <p:sp>
          <p:nvSpPr>
            <p:cNvPr id="14" name="Marcador de contenido 2">
              <a:extLst>
                <a:ext uri="{FF2B5EF4-FFF2-40B4-BE49-F238E27FC236}">
                  <a16:creationId xmlns:a16="http://schemas.microsoft.com/office/drawing/2014/main" id="{55AF0518-6B88-5C6E-3271-9F8C8A6AAB28}"/>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b="1" dirty="0">
                  <a:solidFill>
                    <a:srgbClr val="FFFF00"/>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5" name="CuadroTexto 14">
              <a:extLst>
                <a:ext uri="{FF2B5EF4-FFF2-40B4-BE49-F238E27FC236}">
                  <a16:creationId xmlns:a16="http://schemas.microsoft.com/office/drawing/2014/main" id="{8B478C24-6613-177A-59BA-8019307886E7}"/>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86</a:t>
              </a:r>
            </a:p>
          </p:txBody>
        </p:sp>
      </p:grpSp>
    </p:spTree>
    <p:extLst>
      <p:ext uri="{BB962C8B-B14F-4D97-AF65-F5344CB8AC3E}">
        <p14:creationId xmlns:p14="http://schemas.microsoft.com/office/powerpoint/2010/main" val="13259598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C09A62F3-0504-4D17-9656-5FC748800A81}"/>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8</a:t>
            </a:r>
          </a:p>
        </p:txBody>
      </p:sp>
      <p:sp>
        <p:nvSpPr>
          <p:cNvPr id="10" name="CuadroTexto 9">
            <a:extLst>
              <a:ext uri="{FF2B5EF4-FFF2-40B4-BE49-F238E27FC236}">
                <a16:creationId xmlns:a16="http://schemas.microsoft.com/office/drawing/2014/main" id="{06713F1B-8AD1-5843-C435-C0174C28889E}"/>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10</a:t>
            </a:r>
          </a:p>
        </p:txBody>
      </p:sp>
      <p:sp>
        <p:nvSpPr>
          <p:cNvPr id="13" name="CuadroTexto 12">
            <a:extLst>
              <a:ext uri="{FF2B5EF4-FFF2-40B4-BE49-F238E27FC236}">
                <a16:creationId xmlns:a16="http://schemas.microsoft.com/office/drawing/2014/main" id="{D74A0DA4-1E97-AE08-653B-E5933BE249EE}"/>
              </a:ext>
            </a:extLst>
          </p:cNvPr>
          <p:cNvSpPr txBox="1"/>
          <p:nvPr/>
        </p:nvSpPr>
        <p:spPr>
          <a:xfrm>
            <a:off x="11713580" y="6462978"/>
            <a:ext cx="478420" cy="400110"/>
          </a:xfrm>
          <a:prstGeom prst="rect">
            <a:avLst/>
          </a:prstGeom>
          <a:noFill/>
        </p:spPr>
        <p:txBody>
          <a:bodyPr wrap="square" rtlCol="0">
            <a:spAutoFit/>
          </a:bodyPr>
          <a:lstStyle/>
          <a:p>
            <a:pPr algn="ctr"/>
            <a:r>
              <a:rPr lang="es-EC" sz="2000" dirty="0">
                <a:solidFill>
                  <a:schemeClr val="bg1"/>
                </a:solidFill>
              </a:rPr>
              <a:t>33</a:t>
            </a:r>
          </a:p>
        </p:txBody>
      </p:sp>
      <p:sp>
        <p:nvSpPr>
          <p:cNvPr id="16" name="Marcador de contenido 2">
            <a:extLst>
              <a:ext uri="{FF2B5EF4-FFF2-40B4-BE49-F238E27FC236}">
                <a16:creationId xmlns:a16="http://schemas.microsoft.com/office/drawing/2014/main" id="{3BDB9187-FD6F-4C2B-F3E6-1C09A67DD2E6}"/>
              </a:ext>
            </a:extLst>
          </p:cNvPr>
          <p:cNvSpPr txBox="1">
            <a:spLocks/>
          </p:cNvSpPr>
          <p:nvPr/>
        </p:nvSpPr>
        <p:spPr>
          <a:xfrm>
            <a:off x="601254" y="792479"/>
            <a:ext cx="8525866" cy="101225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s-EC" dirty="0">
                <a:solidFill>
                  <a:schemeClr val="bg1"/>
                </a:solidFill>
              </a:rPr>
              <a:t>Los </a:t>
            </a:r>
            <a:r>
              <a:rPr lang="es-EC" dirty="0" err="1">
                <a:solidFill>
                  <a:schemeClr val="bg1"/>
                </a:solidFill>
              </a:rPr>
              <a:t>cruds</a:t>
            </a:r>
            <a:r>
              <a:rPr lang="es-EC" dirty="0">
                <a:solidFill>
                  <a:schemeClr val="bg1"/>
                </a:solidFill>
              </a:rPr>
              <a:t> se despliegan de la siguiente forma</a:t>
            </a:r>
            <a:endParaRPr lang="es-ES" dirty="0">
              <a:solidFill>
                <a:schemeClr val="bg1"/>
              </a:solidFill>
            </a:endParaRPr>
          </a:p>
        </p:txBody>
      </p:sp>
      <p:pic>
        <p:nvPicPr>
          <p:cNvPr id="6" name="Imagen 5">
            <a:extLst>
              <a:ext uri="{FF2B5EF4-FFF2-40B4-BE49-F238E27FC236}">
                <a16:creationId xmlns:a16="http://schemas.microsoft.com/office/drawing/2014/main" id="{D3FCDFE9-6F6A-B305-3580-F76CCA11AB45}"/>
              </a:ext>
            </a:extLst>
          </p:cNvPr>
          <p:cNvPicPr>
            <a:picLocks noChangeAspect="1"/>
          </p:cNvPicPr>
          <p:nvPr/>
        </p:nvPicPr>
        <p:blipFill>
          <a:blip r:embed="rId2"/>
          <a:stretch>
            <a:fillRect/>
          </a:stretch>
        </p:blipFill>
        <p:spPr>
          <a:xfrm>
            <a:off x="1222493" y="2348781"/>
            <a:ext cx="6841294" cy="3221840"/>
          </a:xfrm>
          <a:prstGeom prst="rect">
            <a:avLst/>
          </a:prstGeom>
          <a:ln w="88900" cap="sq" cmpd="thickThin">
            <a:solidFill>
              <a:srgbClr val="000000"/>
            </a:solidFill>
            <a:prstDash val="solid"/>
            <a:miter lim="800000"/>
          </a:ln>
          <a:effectLst>
            <a:innerShdw blurRad="76200">
              <a:srgbClr val="000000"/>
            </a:innerShdw>
          </a:effectLst>
        </p:spPr>
      </p:pic>
      <p:grpSp>
        <p:nvGrpSpPr>
          <p:cNvPr id="17" name="Grupo 16">
            <a:extLst>
              <a:ext uri="{FF2B5EF4-FFF2-40B4-BE49-F238E27FC236}">
                <a16:creationId xmlns:a16="http://schemas.microsoft.com/office/drawing/2014/main" id="{2FB1E7D3-5168-5088-736E-F8148E3D3F49}"/>
              </a:ext>
            </a:extLst>
          </p:cNvPr>
          <p:cNvGrpSpPr/>
          <p:nvPr/>
        </p:nvGrpSpPr>
        <p:grpSpPr>
          <a:xfrm>
            <a:off x="9127861" y="0"/>
            <a:ext cx="3064879" cy="6863088"/>
            <a:chOff x="9127861" y="0"/>
            <a:chExt cx="3064879" cy="6863088"/>
          </a:xfrm>
        </p:grpSpPr>
        <p:sp>
          <p:nvSpPr>
            <p:cNvPr id="18" name="Marcador de contenido 2">
              <a:extLst>
                <a:ext uri="{FF2B5EF4-FFF2-40B4-BE49-F238E27FC236}">
                  <a16:creationId xmlns:a16="http://schemas.microsoft.com/office/drawing/2014/main" id="{E5B016CA-ADEA-5DE8-E20C-CFC21BFE32B8}"/>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b="1" dirty="0">
                  <a:solidFill>
                    <a:srgbClr val="FFFF00"/>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9" name="CuadroTexto 18">
              <a:extLst>
                <a:ext uri="{FF2B5EF4-FFF2-40B4-BE49-F238E27FC236}">
                  <a16:creationId xmlns:a16="http://schemas.microsoft.com/office/drawing/2014/main" id="{79F29884-9601-B66D-A2B1-D7E2D0C2CD82}"/>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87</a:t>
              </a:r>
            </a:p>
          </p:txBody>
        </p:sp>
      </p:grpSp>
    </p:spTree>
    <p:extLst>
      <p:ext uri="{BB962C8B-B14F-4D97-AF65-F5344CB8AC3E}">
        <p14:creationId xmlns:p14="http://schemas.microsoft.com/office/powerpoint/2010/main" val="3239873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C09A62F3-0504-4D17-9656-5FC748800A81}"/>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8</a:t>
            </a:r>
          </a:p>
        </p:txBody>
      </p:sp>
      <p:sp>
        <p:nvSpPr>
          <p:cNvPr id="10" name="CuadroTexto 9">
            <a:extLst>
              <a:ext uri="{FF2B5EF4-FFF2-40B4-BE49-F238E27FC236}">
                <a16:creationId xmlns:a16="http://schemas.microsoft.com/office/drawing/2014/main" id="{06713F1B-8AD1-5843-C435-C0174C28889E}"/>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10</a:t>
            </a:r>
          </a:p>
        </p:txBody>
      </p:sp>
      <p:sp>
        <p:nvSpPr>
          <p:cNvPr id="13" name="CuadroTexto 12">
            <a:extLst>
              <a:ext uri="{FF2B5EF4-FFF2-40B4-BE49-F238E27FC236}">
                <a16:creationId xmlns:a16="http://schemas.microsoft.com/office/drawing/2014/main" id="{D74A0DA4-1E97-AE08-653B-E5933BE249EE}"/>
              </a:ext>
            </a:extLst>
          </p:cNvPr>
          <p:cNvSpPr txBox="1"/>
          <p:nvPr/>
        </p:nvSpPr>
        <p:spPr>
          <a:xfrm>
            <a:off x="11713580" y="6462978"/>
            <a:ext cx="478420" cy="400110"/>
          </a:xfrm>
          <a:prstGeom prst="rect">
            <a:avLst/>
          </a:prstGeom>
          <a:noFill/>
        </p:spPr>
        <p:txBody>
          <a:bodyPr wrap="square" rtlCol="0">
            <a:spAutoFit/>
          </a:bodyPr>
          <a:lstStyle/>
          <a:p>
            <a:pPr algn="ctr"/>
            <a:r>
              <a:rPr lang="es-EC" sz="2000" dirty="0">
                <a:solidFill>
                  <a:schemeClr val="bg1"/>
                </a:solidFill>
              </a:rPr>
              <a:t>33</a:t>
            </a:r>
          </a:p>
        </p:txBody>
      </p:sp>
      <p:sp>
        <p:nvSpPr>
          <p:cNvPr id="16" name="Marcador de contenido 2">
            <a:extLst>
              <a:ext uri="{FF2B5EF4-FFF2-40B4-BE49-F238E27FC236}">
                <a16:creationId xmlns:a16="http://schemas.microsoft.com/office/drawing/2014/main" id="{3BDB9187-FD6F-4C2B-F3E6-1C09A67DD2E6}"/>
              </a:ext>
            </a:extLst>
          </p:cNvPr>
          <p:cNvSpPr txBox="1">
            <a:spLocks/>
          </p:cNvSpPr>
          <p:nvPr/>
        </p:nvSpPr>
        <p:spPr>
          <a:xfrm>
            <a:off x="601254" y="792479"/>
            <a:ext cx="8525866" cy="101225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s-EC" dirty="0">
                <a:solidFill>
                  <a:schemeClr val="bg1"/>
                </a:solidFill>
              </a:rPr>
              <a:t>Los dentro de los </a:t>
            </a:r>
            <a:r>
              <a:rPr lang="es-EC" dirty="0" err="1">
                <a:solidFill>
                  <a:schemeClr val="bg1"/>
                </a:solidFill>
              </a:rPr>
              <a:t>cruds</a:t>
            </a:r>
            <a:r>
              <a:rPr lang="es-EC" dirty="0">
                <a:solidFill>
                  <a:schemeClr val="bg1"/>
                </a:solidFill>
              </a:rPr>
              <a:t> se permite ver la información de cada registro en un marco de pantalla</a:t>
            </a:r>
            <a:endParaRPr lang="es-ES" dirty="0">
              <a:solidFill>
                <a:schemeClr val="bg1"/>
              </a:solidFill>
            </a:endParaRPr>
          </a:p>
        </p:txBody>
      </p:sp>
      <p:pic>
        <p:nvPicPr>
          <p:cNvPr id="5" name="Imagen 4" descr="Interfaz de usuario gráfica, Aplicación&#10;&#10;Descripción generada automáticamente">
            <a:extLst>
              <a:ext uri="{FF2B5EF4-FFF2-40B4-BE49-F238E27FC236}">
                <a16:creationId xmlns:a16="http://schemas.microsoft.com/office/drawing/2014/main" id="{FABEABFA-F1F2-C654-89F7-AC2106515EE2}"/>
              </a:ext>
            </a:extLst>
          </p:cNvPr>
          <p:cNvPicPr>
            <a:picLocks noChangeAspect="1"/>
          </p:cNvPicPr>
          <p:nvPr/>
        </p:nvPicPr>
        <p:blipFill>
          <a:blip r:embed="rId2"/>
          <a:stretch>
            <a:fillRect/>
          </a:stretch>
        </p:blipFill>
        <p:spPr>
          <a:xfrm>
            <a:off x="1503195" y="2462597"/>
            <a:ext cx="6622699" cy="2987708"/>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52E59B9B-99F5-E8CA-5EBA-6ED0FF7D6D3A}"/>
              </a:ext>
            </a:extLst>
          </p:cNvPr>
          <p:cNvGrpSpPr/>
          <p:nvPr/>
        </p:nvGrpSpPr>
        <p:grpSpPr>
          <a:xfrm>
            <a:off x="9127861" y="0"/>
            <a:ext cx="3064879" cy="6863088"/>
            <a:chOff x="9127861" y="0"/>
            <a:chExt cx="3064879" cy="6863088"/>
          </a:xfrm>
        </p:grpSpPr>
        <p:sp>
          <p:nvSpPr>
            <p:cNvPr id="14" name="Marcador de contenido 2">
              <a:extLst>
                <a:ext uri="{FF2B5EF4-FFF2-40B4-BE49-F238E27FC236}">
                  <a16:creationId xmlns:a16="http://schemas.microsoft.com/office/drawing/2014/main" id="{929BBD40-E6BC-5767-783F-EE415AD2FBF2}"/>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b="1" dirty="0">
                  <a:solidFill>
                    <a:srgbClr val="FFFF00"/>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5" name="CuadroTexto 14">
              <a:extLst>
                <a:ext uri="{FF2B5EF4-FFF2-40B4-BE49-F238E27FC236}">
                  <a16:creationId xmlns:a16="http://schemas.microsoft.com/office/drawing/2014/main" id="{D2A1E9C0-DD1F-1A72-D69B-FA0E49ABC69B}"/>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88</a:t>
              </a:r>
            </a:p>
          </p:txBody>
        </p:sp>
      </p:grpSp>
    </p:spTree>
    <p:extLst>
      <p:ext uri="{BB962C8B-B14F-4D97-AF65-F5344CB8AC3E}">
        <p14:creationId xmlns:p14="http://schemas.microsoft.com/office/powerpoint/2010/main" val="28154251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C09A62F3-0504-4D17-9656-5FC748800A81}"/>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8</a:t>
            </a:r>
          </a:p>
        </p:txBody>
      </p:sp>
      <p:sp>
        <p:nvSpPr>
          <p:cNvPr id="10" name="CuadroTexto 9">
            <a:extLst>
              <a:ext uri="{FF2B5EF4-FFF2-40B4-BE49-F238E27FC236}">
                <a16:creationId xmlns:a16="http://schemas.microsoft.com/office/drawing/2014/main" id="{06713F1B-8AD1-5843-C435-C0174C28889E}"/>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10</a:t>
            </a:r>
          </a:p>
        </p:txBody>
      </p:sp>
      <p:sp>
        <p:nvSpPr>
          <p:cNvPr id="13" name="CuadroTexto 12">
            <a:extLst>
              <a:ext uri="{FF2B5EF4-FFF2-40B4-BE49-F238E27FC236}">
                <a16:creationId xmlns:a16="http://schemas.microsoft.com/office/drawing/2014/main" id="{D74A0DA4-1E97-AE08-653B-E5933BE249EE}"/>
              </a:ext>
            </a:extLst>
          </p:cNvPr>
          <p:cNvSpPr txBox="1"/>
          <p:nvPr/>
        </p:nvSpPr>
        <p:spPr>
          <a:xfrm>
            <a:off x="11713580" y="6462978"/>
            <a:ext cx="478420" cy="400110"/>
          </a:xfrm>
          <a:prstGeom prst="rect">
            <a:avLst/>
          </a:prstGeom>
          <a:noFill/>
        </p:spPr>
        <p:txBody>
          <a:bodyPr wrap="square" rtlCol="0">
            <a:spAutoFit/>
          </a:bodyPr>
          <a:lstStyle/>
          <a:p>
            <a:pPr algn="ctr"/>
            <a:r>
              <a:rPr lang="es-EC" sz="2000" dirty="0">
                <a:solidFill>
                  <a:schemeClr val="bg1"/>
                </a:solidFill>
              </a:rPr>
              <a:t>33</a:t>
            </a:r>
          </a:p>
        </p:txBody>
      </p:sp>
      <p:sp>
        <p:nvSpPr>
          <p:cNvPr id="16" name="Marcador de contenido 2">
            <a:extLst>
              <a:ext uri="{FF2B5EF4-FFF2-40B4-BE49-F238E27FC236}">
                <a16:creationId xmlns:a16="http://schemas.microsoft.com/office/drawing/2014/main" id="{3BDB9187-FD6F-4C2B-F3E6-1C09A67DD2E6}"/>
              </a:ext>
            </a:extLst>
          </p:cNvPr>
          <p:cNvSpPr txBox="1">
            <a:spLocks/>
          </p:cNvSpPr>
          <p:nvPr/>
        </p:nvSpPr>
        <p:spPr>
          <a:xfrm>
            <a:off x="601254" y="792479"/>
            <a:ext cx="8525866" cy="101225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s-EC" dirty="0">
                <a:solidFill>
                  <a:schemeClr val="bg1"/>
                </a:solidFill>
              </a:rPr>
              <a:t>Al presionar en cambiar la contraseña se mostrará la siguiente pantalla.</a:t>
            </a:r>
            <a:endParaRPr lang="es-ES" dirty="0">
              <a:solidFill>
                <a:schemeClr val="bg1"/>
              </a:solidFill>
            </a:endParaRPr>
          </a:p>
        </p:txBody>
      </p:sp>
      <p:pic>
        <p:nvPicPr>
          <p:cNvPr id="6" name="Imagen 5" descr="Interfaz de usuario gráfica, Texto, Aplicación&#10;&#10;Descripción generada automáticamente">
            <a:extLst>
              <a:ext uri="{FF2B5EF4-FFF2-40B4-BE49-F238E27FC236}">
                <a16:creationId xmlns:a16="http://schemas.microsoft.com/office/drawing/2014/main" id="{E3AA14E3-C12C-75A5-3A58-7830DA84BEFA}"/>
              </a:ext>
            </a:extLst>
          </p:cNvPr>
          <p:cNvPicPr>
            <a:picLocks noChangeAspect="1"/>
          </p:cNvPicPr>
          <p:nvPr/>
        </p:nvPicPr>
        <p:blipFill>
          <a:blip r:embed="rId2"/>
          <a:stretch>
            <a:fillRect/>
          </a:stretch>
        </p:blipFill>
        <p:spPr>
          <a:xfrm>
            <a:off x="1297689" y="2765542"/>
            <a:ext cx="6989067" cy="1962869"/>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FF1F16D6-56C0-460D-CD4E-050FF9979A54}"/>
              </a:ext>
            </a:extLst>
          </p:cNvPr>
          <p:cNvGrpSpPr/>
          <p:nvPr/>
        </p:nvGrpSpPr>
        <p:grpSpPr>
          <a:xfrm>
            <a:off x="9127861" y="0"/>
            <a:ext cx="3064879" cy="6863088"/>
            <a:chOff x="9127861" y="0"/>
            <a:chExt cx="3064879" cy="6863088"/>
          </a:xfrm>
        </p:grpSpPr>
        <p:sp>
          <p:nvSpPr>
            <p:cNvPr id="14" name="Marcador de contenido 2">
              <a:extLst>
                <a:ext uri="{FF2B5EF4-FFF2-40B4-BE49-F238E27FC236}">
                  <a16:creationId xmlns:a16="http://schemas.microsoft.com/office/drawing/2014/main" id="{9550AD28-3C80-2DD6-E1E0-270DCD972AF8}"/>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b="1" dirty="0">
                  <a:solidFill>
                    <a:srgbClr val="FFFF00"/>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5" name="CuadroTexto 14">
              <a:extLst>
                <a:ext uri="{FF2B5EF4-FFF2-40B4-BE49-F238E27FC236}">
                  <a16:creationId xmlns:a16="http://schemas.microsoft.com/office/drawing/2014/main" id="{4425752B-B60D-AF8B-1B08-E9C2E8ED1C0F}"/>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89</a:t>
              </a:r>
            </a:p>
          </p:txBody>
        </p:sp>
      </p:grpSp>
    </p:spTree>
    <p:extLst>
      <p:ext uri="{BB962C8B-B14F-4D97-AF65-F5344CB8AC3E}">
        <p14:creationId xmlns:p14="http://schemas.microsoft.com/office/powerpoint/2010/main" val="888273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581192" y="702156"/>
            <a:ext cx="8602818" cy="1013800"/>
          </a:xfrm>
        </p:spPr>
        <p:txBody>
          <a:bodyPr/>
          <a:lstStyle/>
          <a:p>
            <a:r>
              <a:rPr lang="es-ES" dirty="0"/>
              <a:t>2.6  	</a:t>
            </a:r>
            <a:r>
              <a:rPr lang="es-EC" dirty="0"/>
              <a:t>FACELETS</a:t>
            </a:r>
            <a:endParaRPr lang="es-ES" dirty="0"/>
          </a:p>
        </p:txBody>
      </p:sp>
      <p:sp>
        <p:nvSpPr>
          <p:cNvPr id="8" name="Marcador de contenido 7">
            <a:extLst>
              <a:ext uri="{FF2B5EF4-FFF2-40B4-BE49-F238E27FC236}">
                <a16:creationId xmlns:a16="http://schemas.microsoft.com/office/drawing/2014/main" id="{199960B9-59CC-485F-AD7D-0070282608D0}"/>
              </a:ext>
            </a:extLst>
          </p:cNvPr>
          <p:cNvSpPr>
            <a:spLocks noGrp="1"/>
          </p:cNvSpPr>
          <p:nvPr>
            <p:ph idx="1"/>
          </p:nvPr>
        </p:nvSpPr>
        <p:spPr>
          <a:xfrm>
            <a:off x="581192" y="1978701"/>
            <a:ext cx="7993181" cy="4057221"/>
          </a:xfrm>
        </p:spPr>
        <p:txBody>
          <a:bodyPr vert="horz" lIns="91440" tIns="45720" rIns="91440" bIns="45720" rtlCol="0" anchor="ctr">
            <a:noAutofit/>
          </a:bodyPr>
          <a:lstStyle/>
          <a:p>
            <a:pPr marL="0" indent="0">
              <a:buNone/>
            </a:pPr>
            <a:r>
              <a:rPr lang="es-EC" dirty="0" err="1">
                <a:solidFill>
                  <a:schemeClr val="tx1"/>
                </a:solidFill>
              </a:rPr>
              <a:t>Facelets</a:t>
            </a:r>
            <a:r>
              <a:rPr lang="es-EC" dirty="0">
                <a:solidFill>
                  <a:schemeClr val="tx1"/>
                </a:solidFill>
              </a:rPr>
              <a:t> es una tecnología de renderizado de vistas para </a:t>
            </a:r>
            <a:r>
              <a:rPr lang="es-EC" dirty="0" err="1">
                <a:solidFill>
                  <a:schemeClr val="tx1"/>
                </a:solidFill>
              </a:rPr>
              <a:t>JavaServer</a:t>
            </a:r>
            <a:r>
              <a:rPr lang="es-EC" dirty="0">
                <a:solidFill>
                  <a:schemeClr val="tx1"/>
                </a:solidFill>
              </a:rPr>
              <a:t> Faces (JSF) que se utiliza para crear interfaces de usuario web. Es una alternativa a la tecnología de renderizado de vistas JSP (</a:t>
            </a:r>
            <a:r>
              <a:rPr lang="es-EC" dirty="0" err="1">
                <a:solidFill>
                  <a:schemeClr val="tx1"/>
                </a:solidFill>
              </a:rPr>
              <a:t>JavaServer</a:t>
            </a:r>
            <a:r>
              <a:rPr lang="es-EC" dirty="0">
                <a:solidFill>
                  <a:schemeClr val="tx1"/>
                </a:solidFill>
              </a:rPr>
              <a:t> Pages) que se utiliza para crear aplicaciones web con Java.</a:t>
            </a:r>
          </a:p>
          <a:p>
            <a:pPr marL="0" indent="0">
              <a:buNone/>
            </a:pPr>
            <a:r>
              <a:rPr lang="es-EC" dirty="0">
                <a:solidFill>
                  <a:schemeClr val="tx1"/>
                </a:solidFill>
              </a:rPr>
              <a:t>Algunas de las características que lo diferencian son:</a:t>
            </a:r>
          </a:p>
          <a:p>
            <a:pPr lvl="1"/>
            <a:r>
              <a:rPr lang="es-EC" dirty="0">
                <a:solidFill>
                  <a:schemeClr val="tx1"/>
                </a:solidFill>
              </a:rPr>
              <a:t>Utiliza un sistema de plantillas para crear una estructura de página común.</a:t>
            </a:r>
          </a:p>
          <a:p>
            <a:pPr lvl="1"/>
            <a:r>
              <a:rPr lang="es-EC" dirty="0">
                <a:solidFill>
                  <a:schemeClr val="tx1"/>
                </a:solidFill>
              </a:rPr>
              <a:t>Permite crear componentes reutilizables y personalizados.</a:t>
            </a:r>
          </a:p>
          <a:p>
            <a:pPr lvl="1"/>
            <a:r>
              <a:rPr lang="es-EC" dirty="0">
                <a:solidFill>
                  <a:schemeClr val="tx1"/>
                </a:solidFill>
              </a:rPr>
              <a:t>Ofrece una sintaxis de marcas más simple y fácil de aprender que JSP.</a:t>
            </a:r>
          </a:p>
          <a:p>
            <a:pPr lvl="1"/>
            <a:r>
              <a:rPr lang="es-EC" dirty="0">
                <a:solidFill>
                  <a:schemeClr val="tx1"/>
                </a:solidFill>
              </a:rPr>
              <a:t>Mejora el rendimiento al comparar con JSP ya que los archivos </a:t>
            </a:r>
            <a:r>
              <a:rPr lang="es-EC" dirty="0" err="1">
                <a:solidFill>
                  <a:schemeClr val="tx1"/>
                </a:solidFill>
              </a:rPr>
              <a:t>xhtml</a:t>
            </a:r>
            <a:r>
              <a:rPr lang="es-EC" dirty="0">
                <a:solidFill>
                  <a:schemeClr val="tx1"/>
                </a:solidFill>
              </a:rPr>
              <a:t> no son procesados por un intérprete adicional.</a:t>
            </a:r>
          </a:p>
        </p:txBody>
      </p:sp>
      <p:sp>
        <p:nvSpPr>
          <p:cNvPr id="17" name="CuadroTexto 16">
            <a:extLst>
              <a:ext uri="{FF2B5EF4-FFF2-40B4-BE49-F238E27FC236}">
                <a16:creationId xmlns:a16="http://schemas.microsoft.com/office/drawing/2014/main" id="{9E39C200-DA7B-40E2-9EA9-40D7D1F8C98E}"/>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5</a:t>
            </a:r>
          </a:p>
        </p:txBody>
      </p:sp>
      <p:sp>
        <p:nvSpPr>
          <p:cNvPr id="4" name="CuadroTexto 3">
            <a:extLst>
              <a:ext uri="{FF2B5EF4-FFF2-40B4-BE49-F238E27FC236}">
                <a16:creationId xmlns:a16="http://schemas.microsoft.com/office/drawing/2014/main" id="{C29AAE83-64AC-A01E-E635-A70154A44622}"/>
              </a:ext>
            </a:extLst>
          </p:cNvPr>
          <p:cNvSpPr txBox="1"/>
          <p:nvPr/>
        </p:nvSpPr>
        <p:spPr>
          <a:xfrm>
            <a:off x="11817674" y="6457890"/>
            <a:ext cx="374325" cy="400110"/>
          </a:xfrm>
          <a:prstGeom prst="rect">
            <a:avLst/>
          </a:prstGeom>
          <a:noFill/>
        </p:spPr>
        <p:txBody>
          <a:bodyPr wrap="square" rtlCol="0">
            <a:spAutoFit/>
          </a:bodyPr>
          <a:lstStyle/>
          <a:p>
            <a:r>
              <a:rPr lang="es-EC" sz="2000" dirty="0">
                <a:solidFill>
                  <a:schemeClr val="bg1"/>
                </a:solidFill>
              </a:rPr>
              <a:t>6</a:t>
            </a:r>
          </a:p>
        </p:txBody>
      </p:sp>
      <p:sp>
        <p:nvSpPr>
          <p:cNvPr id="7" name="CuadroTexto 6">
            <a:extLst>
              <a:ext uri="{FF2B5EF4-FFF2-40B4-BE49-F238E27FC236}">
                <a16:creationId xmlns:a16="http://schemas.microsoft.com/office/drawing/2014/main" id="{4139B354-8A57-32E8-C0CC-0789F2EEAD6C}"/>
              </a:ext>
            </a:extLst>
          </p:cNvPr>
          <p:cNvSpPr txBox="1"/>
          <p:nvPr/>
        </p:nvSpPr>
        <p:spPr>
          <a:xfrm>
            <a:off x="11713581" y="6457890"/>
            <a:ext cx="478420" cy="400110"/>
          </a:xfrm>
          <a:prstGeom prst="rect">
            <a:avLst/>
          </a:prstGeom>
          <a:noFill/>
        </p:spPr>
        <p:txBody>
          <a:bodyPr wrap="square" rtlCol="0">
            <a:spAutoFit/>
          </a:bodyPr>
          <a:lstStyle/>
          <a:p>
            <a:pPr algn="ctr"/>
            <a:r>
              <a:rPr lang="es-EC" sz="2000" dirty="0">
                <a:solidFill>
                  <a:schemeClr val="bg1"/>
                </a:solidFill>
              </a:rPr>
              <a:t>6</a:t>
            </a:r>
          </a:p>
        </p:txBody>
      </p:sp>
      <p:grpSp>
        <p:nvGrpSpPr>
          <p:cNvPr id="12" name="Grupo 11">
            <a:extLst>
              <a:ext uri="{FF2B5EF4-FFF2-40B4-BE49-F238E27FC236}">
                <a16:creationId xmlns:a16="http://schemas.microsoft.com/office/drawing/2014/main" id="{3547279C-ACE3-4096-53A9-E754580A277C}"/>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076EAAF4-E0BA-8265-0744-3A5279CB8381}"/>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b="1" dirty="0">
                  <a:solidFill>
                    <a:srgbClr val="FFFF00"/>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b="1" dirty="0">
                  <a:solidFill>
                    <a:srgbClr val="FFFF00"/>
                  </a:solidFill>
                </a:rPr>
                <a:t>2.6	</a:t>
              </a:r>
              <a:r>
                <a:rPr lang="es-EC" sz="900" b="1" dirty="0">
                  <a:solidFill>
                    <a:srgbClr val="FFFF00"/>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4" name="CuadroTexto 13">
              <a:extLst>
                <a:ext uri="{FF2B5EF4-FFF2-40B4-BE49-F238E27FC236}">
                  <a16:creationId xmlns:a16="http://schemas.microsoft.com/office/drawing/2014/main" id="{E216E3C7-07F4-BD25-FB4D-DE2FE89C9986}"/>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9</a:t>
              </a:r>
            </a:p>
          </p:txBody>
        </p:sp>
      </p:grpSp>
    </p:spTree>
    <p:extLst>
      <p:ext uri="{BB962C8B-B14F-4D97-AF65-F5344CB8AC3E}">
        <p14:creationId xmlns:p14="http://schemas.microsoft.com/office/powerpoint/2010/main" val="41242392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C09A62F3-0504-4D17-9656-5FC748800A81}"/>
              </a:ext>
            </a:extLst>
          </p:cNvPr>
          <p:cNvSpPr txBox="1"/>
          <p:nvPr/>
        </p:nvSpPr>
        <p:spPr>
          <a:xfrm>
            <a:off x="11817675" y="6457890"/>
            <a:ext cx="374325" cy="400110"/>
          </a:xfrm>
          <a:prstGeom prst="rect">
            <a:avLst/>
          </a:prstGeom>
          <a:noFill/>
        </p:spPr>
        <p:txBody>
          <a:bodyPr wrap="square" rtlCol="0">
            <a:spAutoFit/>
          </a:bodyPr>
          <a:lstStyle/>
          <a:p>
            <a:r>
              <a:rPr lang="es-EC" sz="2000" dirty="0">
                <a:solidFill>
                  <a:schemeClr val="bg1"/>
                </a:solidFill>
              </a:rPr>
              <a:t>8</a:t>
            </a:r>
          </a:p>
        </p:txBody>
      </p:sp>
      <p:sp>
        <p:nvSpPr>
          <p:cNvPr id="10" name="CuadroTexto 9">
            <a:extLst>
              <a:ext uri="{FF2B5EF4-FFF2-40B4-BE49-F238E27FC236}">
                <a16:creationId xmlns:a16="http://schemas.microsoft.com/office/drawing/2014/main" id="{06713F1B-8AD1-5843-C435-C0174C28889E}"/>
              </a:ext>
            </a:extLst>
          </p:cNvPr>
          <p:cNvSpPr txBox="1"/>
          <p:nvPr/>
        </p:nvSpPr>
        <p:spPr>
          <a:xfrm>
            <a:off x="11713581" y="6457890"/>
            <a:ext cx="478420" cy="400110"/>
          </a:xfrm>
          <a:prstGeom prst="rect">
            <a:avLst/>
          </a:prstGeom>
          <a:noFill/>
        </p:spPr>
        <p:txBody>
          <a:bodyPr wrap="square" rtlCol="0">
            <a:spAutoFit/>
          </a:bodyPr>
          <a:lstStyle/>
          <a:p>
            <a:r>
              <a:rPr lang="es-EC" sz="2000" dirty="0">
                <a:solidFill>
                  <a:schemeClr val="bg1"/>
                </a:solidFill>
              </a:rPr>
              <a:t>10</a:t>
            </a:r>
          </a:p>
        </p:txBody>
      </p:sp>
      <p:sp>
        <p:nvSpPr>
          <p:cNvPr id="13" name="CuadroTexto 12">
            <a:extLst>
              <a:ext uri="{FF2B5EF4-FFF2-40B4-BE49-F238E27FC236}">
                <a16:creationId xmlns:a16="http://schemas.microsoft.com/office/drawing/2014/main" id="{D74A0DA4-1E97-AE08-653B-E5933BE249EE}"/>
              </a:ext>
            </a:extLst>
          </p:cNvPr>
          <p:cNvSpPr txBox="1"/>
          <p:nvPr/>
        </p:nvSpPr>
        <p:spPr>
          <a:xfrm>
            <a:off x="11713580" y="6462978"/>
            <a:ext cx="478420" cy="400110"/>
          </a:xfrm>
          <a:prstGeom prst="rect">
            <a:avLst/>
          </a:prstGeom>
          <a:noFill/>
        </p:spPr>
        <p:txBody>
          <a:bodyPr wrap="square" rtlCol="0">
            <a:spAutoFit/>
          </a:bodyPr>
          <a:lstStyle/>
          <a:p>
            <a:pPr algn="ctr"/>
            <a:r>
              <a:rPr lang="es-EC" sz="2000" dirty="0">
                <a:solidFill>
                  <a:schemeClr val="bg1"/>
                </a:solidFill>
              </a:rPr>
              <a:t>33</a:t>
            </a:r>
          </a:p>
        </p:txBody>
      </p:sp>
      <p:sp>
        <p:nvSpPr>
          <p:cNvPr id="16" name="Marcador de contenido 2">
            <a:extLst>
              <a:ext uri="{FF2B5EF4-FFF2-40B4-BE49-F238E27FC236}">
                <a16:creationId xmlns:a16="http://schemas.microsoft.com/office/drawing/2014/main" id="{3BDB9187-FD6F-4C2B-F3E6-1C09A67DD2E6}"/>
              </a:ext>
            </a:extLst>
          </p:cNvPr>
          <p:cNvSpPr txBox="1">
            <a:spLocks/>
          </p:cNvSpPr>
          <p:nvPr/>
        </p:nvSpPr>
        <p:spPr>
          <a:xfrm>
            <a:off x="601254" y="792479"/>
            <a:ext cx="8525866" cy="101225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s-EC" dirty="0">
                <a:solidFill>
                  <a:schemeClr val="bg1"/>
                </a:solidFill>
              </a:rPr>
              <a:t>Al usuario le llega el siguiente correo que ha ingresado en el registro, en caso de ser correcto</a:t>
            </a:r>
            <a:endParaRPr lang="es-ES" dirty="0">
              <a:solidFill>
                <a:schemeClr val="bg1"/>
              </a:solidFill>
            </a:endParaRPr>
          </a:p>
        </p:txBody>
      </p:sp>
      <p:pic>
        <p:nvPicPr>
          <p:cNvPr id="5" name="Imagen 4" descr="Imagen que contiene Forma&#10;&#10;Descripción generada automáticamente">
            <a:extLst>
              <a:ext uri="{FF2B5EF4-FFF2-40B4-BE49-F238E27FC236}">
                <a16:creationId xmlns:a16="http://schemas.microsoft.com/office/drawing/2014/main" id="{64C5CB7C-6CA1-4360-13F0-D7FA267103F9}"/>
              </a:ext>
            </a:extLst>
          </p:cNvPr>
          <p:cNvPicPr>
            <a:picLocks noChangeAspect="1"/>
          </p:cNvPicPr>
          <p:nvPr/>
        </p:nvPicPr>
        <p:blipFill>
          <a:blip r:embed="rId2"/>
          <a:stretch>
            <a:fillRect/>
          </a:stretch>
        </p:blipFill>
        <p:spPr>
          <a:xfrm>
            <a:off x="1175118" y="2773178"/>
            <a:ext cx="6988321" cy="1618348"/>
          </a:xfrm>
          <a:prstGeom prst="rect">
            <a:avLst/>
          </a:prstGeom>
          <a:ln w="88900" cap="sq" cmpd="thickThin">
            <a:solidFill>
              <a:srgbClr val="000000"/>
            </a:solidFill>
            <a:prstDash val="solid"/>
            <a:miter lim="800000"/>
          </a:ln>
          <a:effectLst>
            <a:innerShdw blurRad="76200">
              <a:srgbClr val="000000"/>
            </a:innerShdw>
          </a:effectLst>
        </p:spPr>
      </p:pic>
      <p:grpSp>
        <p:nvGrpSpPr>
          <p:cNvPr id="12" name="Grupo 11">
            <a:extLst>
              <a:ext uri="{FF2B5EF4-FFF2-40B4-BE49-F238E27FC236}">
                <a16:creationId xmlns:a16="http://schemas.microsoft.com/office/drawing/2014/main" id="{F5B497CC-955E-2C63-BF21-0476362A9ACF}"/>
              </a:ext>
            </a:extLst>
          </p:cNvPr>
          <p:cNvGrpSpPr/>
          <p:nvPr/>
        </p:nvGrpSpPr>
        <p:grpSpPr>
          <a:xfrm>
            <a:off x="9127861" y="0"/>
            <a:ext cx="3064879" cy="6863088"/>
            <a:chOff x="9127861" y="0"/>
            <a:chExt cx="3064879" cy="6863088"/>
          </a:xfrm>
        </p:grpSpPr>
        <p:sp>
          <p:nvSpPr>
            <p:cNvPr id="14" name="Marcador de contenido 2">
              <a:extLst>
                <a:ext uri="{FF2B5EF4-FFF2-40B4-BE49-F238E27FC236}">
                  <a16:creationId xmlns:a16="http://schemas.microsoft.com/office/drawing/2014/main" id="{A4B3D3FA-6CFB-4D94-CC6B-B7A77AE8CE68}"/>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b="1" dirty="0">
                  <a:solidFill>
                    <a:srgbClr val="FFFF00"/>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15" name="CuadroTexto 14">
              <a:extLst>
                <a:ext uri="{FF2B5EF4-FFF2-40B4-BE49-F238E27FC236}">
                  <a16:creationId xmlns:a16="http://schemas.microsoft.com/office/drawing/2014/main" id="{2280A831-F3E4-3C0A-6FD3-3602632BD72C}"/>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90</a:t>
              </a:r>
            </a:p>
          </p:txBody>
        </p:sp>
      </p:grpSp>
    </p:spTree>
    <p:extLst>
      <p:ext uri="{BB962C8B-B14F-4D97-AF65-F5344CB8AC3E}">
        <p14:creationId xmlns:p14="http://schemas.microsoft.com/office/powerpoint/2010/main" val="23513061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5	CONCLUSIONES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2644167"/>
          </a:xfrm>
        </p:spPr>
        <p:txBody>
          <a:bodyPr>
            <a:normAutofit/>
          </a:bodyPr>
          <a:lstStyle/>
          <a:p>
            <a:r>
              <a:rPr lang="es-EC" dirty="0">
                <a:solidFill>
                  <a:schemeClr val="tx1"/>
                </a:solidFill>
              </a:rPr>
              <a:t>Java EE permite crear aplicaciones sumamente separadas para facilitar el mantenimiento con el uso de BEANS.</a:t>
            </a:r>
          </a:p>
          <a:p>
            <a:r>
              <a:rPr lang="es-EC" dirty="0">
                <a:solidFill>
                  <a:schemeClr val="tx1"/>
                </a:solidFill>
              </a:rPr>
              <a:t>Java EE ofrece una serie de elementos para crear programas sumamente mantenibles y fácil de programar e incluso automáticos, como lo es el uso de </a:t>
            </a:r>
            <a:r>
              <a:rPr lang="es-EC" dirty="0" err="1">
                <a:solidFill>
                  <a:schemeClr val="tx1"/>
                </a:solidFill>
              </a:rPr>
              <a:t>timers</a:t>
            </a:r>
            <a:r>
              <a:rPr lang="es-EC" dirty="0">
                <a:solidFill>
                  <a:schemeClr val="tx1"/>
                </a:solidFill>
              </a:rPr>
              <a:t>.</a:t>
            </a:r>
          </a:p>
        </p:txBody>
      </p:sp>
      <p:sp>
        <p:nvSpPr>
          <p:cNvPr id="7" name="CuadroTexto 6">
            <a:extLst>
              <a:ext uri="{FF2B5EF4-FFF2-40B4-BE49-F238E27FC236}">
                <a16:creationId xmlns:a16="http://schemas.microsoft.com/office/drawing/2014/main" id="{A978D314-FD9C-4669-B7FA-7E06DC6557EA}"/>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35</a:t>
            </a:r>
          </a:p>
        </p:txBody>
      </p:sp>
      <p:sp>
        <p:nvSpPr>
          <p:cNvPr id="6" name="CuadroTexto 5">
            <a:extLst>
              <a:ext uri="{FF2B5EF4-FFF2-40B4-BE49-F238E27FC236}">
                <a16:creationId xmlns:a16="http://schemas.microsoft.com/office/drawing/2014/main" id="{B9D2180F-E919-7097-AEF7-12B76A381346}"/>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26</a:t>
            </a:r>
          </a:p>
        </p:txBody>
      </p:sp>
      <p:grpSp>
        <p:nvGrpSpPr>
          <p:cNvPr id="4" name="Grupo 3">
            <a:extLst>
              <a:ext uri="{FF2B5EF4-FFF2-40B4-BE49-F238E27FC236}">
                <a16:creationId xmlns:a16="http://schemas.microsoft.com/office/drawing/2014/main" id="{F2FF319C-B73C-3567-A891-BED1832FA75B}"/>
              </a:ext>
            </a:extLst>
          </p:cNvPr>
          <p:cNvGrpSpPr/>
          <p:nvPr/>
        </p:nvGrpSpPr>
        <p:grpSpPr>
          <a:xfrm>
            <a:off x="9127861" y="0"/>
            <a:ext cx="3064879" cy="6863088"/>
            <a:chOff x="9127861" y="0"/>
            <a:chExt cx="3064879" cy="6863088"/>
          </a:xfrm>
        </p:grpSpPr>
        <p:sp>
          <p:nvSpPr>
            <p:cNvPr id="5" name="Marcador de contenido 2">
              <a:extLst>
                <a:ext uri="{FF2B5EF4-FFF2-40B4-BE49-F238E27FC236}">
                  <a16:creationId xmlns:a16="http://schemas.microsoft.com/office/drawing/2014/main" id="{DDFCF8FF-2396-3898-9373-71F24996FE13}"/>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b="1" dirty="0">
                  <a:solidFill>
                    <a:srgbClr val="FFFF00"/>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dirty="0">
                  <a:solidFill>
                    <a:schemeClr val="bg1"/>
                  </a:solidFill>
                </a:rPr>
                <a:t>7	BIBLIOGRAFÍA</a:t>
              </a:r>
            </a:p>
          </p:txBody>
        </p:sp>
        <p:sp>
          <p:nvSpPr>
            <p:cNvPr id="8" name="CuadroTexto 7">
              <a:extLst>
                <a:ext uri="{FF2B5EF4-FFF2-40B4-BE49-F238E27FC236}">
                  <a16:creationId xmlns:a16="http://schemas.microsoft.com/office/drawing/2014/main" id="{28500D17-A109-43AC-29FA-8606FE256E3E}"/>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91</a:t>
              </a:r>
            </a:p>
          </p:txBody>
        </p:sp>
      </p:grpSp>
    </p:spTree>
    <p:extLst>
      <p:ext uri="{BB962C8B-B14F-4D97-AF65-F5344CB8AC3E}">
        <p14:creationId xmlns:p14="http://schemas.microsoft.com/office/powerpoint/2010/main" val="27039505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6	RECOMENDACIONES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3717384"/>
          </a:xfrm>
        </p:spPr>
        <p:txBody>
          <a:bodyPr>
            <a:normAutofit/>
          </a:bodyPr>
          <a:lstStyle/>
          <a:p>
            <a:r>
              <a:rPr lang="es-EC" dirty="0">
                <a:solidFill>
                  <a:schemeClr val="tx1"/>
                </a:solidFill>
              </a:rPr>
              <a:t>Se recomienda tener bien claro los conceptos de los elementos utilizados en el programa antes de desarrollar un proyecto con los mismos, puesto que se pueden utilizar métodos innecesarios o funciones que pueden ocasionar problemas a futuro. </a:t>
            </a:r>
          </a:p>
          <a:p>
            <a:r>
              <a:rPr lang="es-EC" dirty="0">
                <a:solidFill>
                  <a:schemeClr val="tx1"/>
                </a:solidFill>
              </a:rPr>
              <a:t>Se recomienda tener cuidado al momento de realizar el cambio de nombre de alguna función sobre todo en el controlador ya que un cambio en el controlador puede tener la capacidad de afectar a todo el proyecto, así como al momento de realizar la configuración de las rutas de inicio del proyecto.</a:t>
            </a:r>
          </a:p>
          <a:p>
            <a:endParaRPr lang="es-MX" dirty="0">
              <a:solidFill>
                <a:schemeClr val="tx1"/>
              </a:solidFill>
            </a:endParaRP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36</a:t>
            </a:r>
          </a:p>
        </p:txBody>
      </p:sp>
      <p:sp>
        <p:nvSpPr>
          <p:cNvPr id="7" name="CuadroTexto 6">
            <a:extLst>
              <a:ext uri="{FF2B5EF4-FFF2-40B4-BE49-F238E27FC236}">
                <a16:creationId xmlns:a16="http://schemas.microsoft.com/office/drawing/2014/main" id="{5FA19C3D-49B4-8AC7-56FC-62A2BB03D988}"/>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27</a:t>
            </a:r>
          </a:p>
        </p:txBody>
      </p:sp>
      <p:grpSp>
        <p:nvGrpSpPr>
          <p:cNvPr id="4" name="Grupo 3">
            <a:extLst>
              <a:ext uri="{FF2B5EF4-FFF2-40B4-BE49-F238E27FC236}">
                <a16:creationId xmlns:a16="http://schemas.microsoft.com/office/drawing/2014/main" id="{10FDA05E-AF19-EEF2-BFF6-AA78F1603270}"/>
              </a:ext>
            </a:extLst>
          </p:cNvPr>
          <p:cNvGrpSpPr/>
          <p:nvPr/>
        </p:nvGrpSpPr>
        <p:grpSpPr>
          <a:xfrm>
            <a:off x="9127861" y="0"/>
            <a:ext cx="3064879" cy="6863088"/>
            <a:chOff x="9127861" y="0"/>
            <a:chExt cx="3064879" cy="6863088"/>
          </a:xfrm>
        </p:grpSpPr>
        <p:sp>
          <p:nvSpPr>
            <p:cNvPr id="5" name="Marcador de contenido 2">
              <a:extLst>
                <a:ext uri="{FF2B5EF4-FFF2-40B4-BE49-F238E27FC236}">
                  <a16:creationId xmlns:a16="http://schemas.microsoft.com/office/drawing/2014/main" id="{5C436417-3C85-B2B9-AEC5-60D589D3BF9A}"/>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b="1" dirty="0">
                  <a:solidFill>
                    <a:srgbClr val="FFFF00"/>
                  </a:solidFill>
                </a:rPr>
                <a:t>6	RECOMENDACIONES</a:t>
              </a:r>
            </a:p>
            <a:p>
              <a:pPr>
                <a:spcBef>
                  <a:spcPts val="0"/>
                </a:spcBef>
                <a:spcAft>
                  <a:spcPts val="200"/>
                </a:spcAft>
              </a:pPr>
              <a:r>
                <a:rPr lang="es-ES" sz="900" dirty="0">
                  <a:solidFill>
                    <a:schemeClr val="bg1"/>
                  </a:solidFill>
                </a:rPr>
                <a:t>7	BIBLIOGRAFÍA</a:t>
              </a:r>
            </a:p>
          </p:txBody>
        </p:sp>
        <p:sp>
          <p:nvSpPr>
            <p:cNvPr id="8" name="CuadroTexto 7">
              <a:extLst>
                <a:ext uri="{FF2B5EF4-FFF2-40B4-BE49-F238E27FC236}">
                  <a16:creationId xmlns:a16="http://schemas.microsoft.com/office/drawing/2014/main" id="{78AB2071-07F8-B3E8-C6A9-302A49DFD170}"/>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92</a:t>
              </a:r>
            </a:p>
          </p:txBody>
        </p:sp>
      </p:grpSp>
    </p:spTree>
    <p:extLst>
      <p:ext uri="{BB962C8B-B14F-4D97-AF65-F5344CB8AC3E}">
        <p14:creationId xmlns:p14="http://schemas.microsoft.com/office/powerpoint/2010/main" val="6445825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7	BIBLIOGRAFÍA</a:t>
            </a:r>
          </a:p>
        </p:txBody>
      </p:sp>
      <p:sp>
        <p:nvSpPr>
          <p:cNvPr id="6" name="CuadroTexto 5">
            <a:extLst>
              <a:ext uri="{FF2B5EF4-FFF2-40B4-BE49-F238E27FC236}">
                <a16:creationId xmlns:a16="http://schemas.microsoft.com/office/drawing/2014/main" id="{21314641-8071-4086-903A-8C6574F4A565}"/>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37</a:t>
            </a:r>
          </a:p>
        </p:txBody>
      </p:sp>
      <p:sp>
        <p:nvSpPr>
          <p:cNvPr id="11" name="CuadroTexto 10">
            <a:extLst>
              <a:ext uri="{FF2B5EF4-FFF2-40B4-BE49-F238E27FC236}">
                <a16:creationId xmlns:a16="http://schemas.microsoft.com/office/drawing/2014/main" id="{BE2E4E65-43D8-9832-D5B1-E5B92FA78E65}"/>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28</a:t>
            </a:r>
          </a:p>
        </p:txBody>
      </p:sp>
      <p:sp>
        <p:nvSpPr>
          <p:cNvPr id="4" name="Marcador de contenido 3">
            <a:extLst>
              <a:ext uri="{FF2B5EF4-FFF2-40B4-BE49-F238E27FC236}">
                <a16:creationId xmlns:a16="http://schemas.microsoft.com/office/drawing/2014/main" id="{56C2F830-501D-52C1-4A7B-99C6282C005F}"/>
              </a:ext>
            </a:extLst>
          </p:cNvPr>
          <p:cNvSpPr>
            <a:spLocks noGrp="1"/>
          </p:cNvSpPr>
          <p:nvPr>
            <p:ph idx="1"/>
          </p:nvPr>
        </p:nvSpPr>
        <p:spPr>
          <a:xfrm>
            <a:off x="581192" y="1968554"/>
            <a:ext cx="8367936" cy="4647024"/>
          </a:xfrm>
        </p:spPr>
        <p:txBody>
          <a:bodyPr>
            <a:normAutofit fontScale="92500" lnSpcReduction="20000"/>
          </a:bodyPr>
          <a:lstStyle/>
          <a:p>
            <a:pPr marL="0" indent="0">
              <a:buNone/>
            </a:pPr>
            <a:r>
              <a:rPr lang="es-EC" dirty="0"/>
              <a:t>[1] 	D. Web, «Desarrollo Web,» 2020 Julio 28. [En línea]. </a:t>
            </a:r>
            <a:r>
              <a:rPr lang="es-EC" dirty="0" err="1"/>
              <a:t>Available</a:t>
            </a:r>
            <a:r>
              <a:rPr lang="es-EC" dirty="0"/>
              <a:t>: https://desarrolloweb.com/articulos/que-es-mvc.html. [Último acceso: Febrero 2023].</a:t>
            </a:r>
          </a:p>
          <a:p>
            <a:pPr marL="0" indent="0">
              <a:buNone/>
            </a:pPr>
            <a:r>
              <a:rPr lang="es-EC" dirty="0"/>
              <a:t>[2] 	«Integración con servicios web, Java y bases de datos,» IBM, 03 04 2021. [En línea]. </a:t>
            </a:r>
            <a:r>
              <a:rPr lang="es-EC" dirty="0" err="1"/>
              <a:t>Available</a:t>
            </a:r>
            <a:r>
              <a:rPr lang="es-EC" dirty="0"/>
              <a:t>: https://www.ibm.com/docs/es/bpm/8.5.7?topic=deprecated-integrating-web-services-java-databases. [Último acceso: 23 01 2023].</a:t>
            </a:r>
          </a:p>
          <a:p>
            <a:pPr marL="0" indent="0">
              <a:buNone/>
            </a:pPr>
            <a:r>
              <a:rPr lang="es-EC" dirty="0"/>
              <a:t>[3] 	«Tratamiento de los datos entre las capas,» Junta de Andalucía, [En línea]. </a:t>
            </a:r>
            <a:r>
              <a:rPr lang="es-EC" dirty="0" err="1"/>
              <a:t>Available</a:t>
            </a:r>
            <a:r>
              <a:rPr lang="es-EC" dirty="0"/>
              <a:t>: https://tinyurl.com/2u8abays. [Último acceso: 23 01 2023].</a:t>
            </a:r>
          </a:p>
          <a:p>
            <a:pPr marL="0" indent="0">
              <a:buNone/>
            </a:pPr>
            <a:r>
              <a:rPr lang="es-EC" dirty="0"/>
              <a:t>[4] 	«CAPÍTULO 18 INTERFACES,» </a:t>
            </a:r>
            <a:r>
              <a:rPr lang="es-EC" dirty="0" err="1"/>
              <a:t>arkaitzgarro</a:t>
            </a:r>
            <a:r>
              <a:rPr lang="es-EC" dirty="0"/>
              <a:t>, [En línea]. </a:t>
            </a:r>
            <a:r>
              <a:rPr lang="es-EC" dirty="0" err="1"/>
              <a:t>Available</a:t>
            </a:r>
            <a:r>
              <a:rPr lang="es-EC" dirty="0"/>
              <a:t>: https://www.arkaitzgarro.com/java/capitulo-18.html. [Último acceso: 23 01 2023].</a:t>
            </a:r>
          </a:p>
          <a:p>
            <a:pPr marL="0" indent="0">
              <a:buNone/>
            </a:pPr>
            <a:r>
              <a:rPr lang="es-EC" dirty="0"/>
              <a:t>[5] 	«</a:t>
            </a:r>
            <a:r>
              <a:rPr lang="es-EC" dirty="0" err="1"/>
              <a:t>JavaServer</a:t>
            </a:r>
            <a:r>
              <a:rPr lang="es-EC" dirty="0"/>
              <a:t> Faces(JSF),» Junta de desarrollo de Andalucía, 13 11 2016. [En línea]. </a:t>
            </a:r>
            <a:r>
              <a:rPr lang="es-EC" dirty="0" err="1"/>
              <a:t>Available</a:t>
            </a:r>
            <a:r>
              <a:rPr lang="es-EC" dirty="0"/>
              <a:t>: https://www.juntadeandalucia.es/servicios/madeja/contenido/recurso/101. [Último acceso: 06 01 2023].</a:t>
            </a:r>
          </a:p>
          <a:p>
            <a:pPr marL="0" indent="0">
              <a:buNone/>
            </a:pPr>
            <a:r>
              <a:rPr lang="es-EC" dirty="0"/>
              <a:t>[6] 	Microsoft, «Microsoft,» [En línea]. </a:t>
            </a:r>
            <a:r>
              <a:rPr lang="es-EC" dirty="0" err="1"/>
              <a:t>Available</a:t>
            </a:r>
            <a:r>
              <a:rPr lang="es-EC" dirty="0"/>
              <a:t>: https://support.microsoft.com/es-es/office/access-sql-conceptos-b%C3%A1sicos-vocabulario-y-sintaxis-444d0303-cde1-424e-9a74-e8dc3e460671. [Último acceso: Enero 2023].</a:t>
            </a:r>
          </a:p>
          <a:p>
            <a:pPr marL="0" indent="0">
              <a:buNone/>
            </a:pPr>
            <a:r>
              <a:rPr lang="es-EC" dirty="0"/>
              <a:t>[7] 	</a:t>
            </a:r>
            <a:r>
              <a:rPr lang="es-EC" dirty="0" err="1"/>
              <a:t>Vivek</a:t>
            </a:r>
            <a:r>
              <a:rPr lang="es-EC" dirty="0"/>
              <a:t>, «</a:t>
            </a:r>
            <a:r>
              <a:rPr lang="es-EC" dirty="0" err="1"/>
              <a:t>Baeldung</a:t>
            </a:r>
            <a:r>
              <a:rPr lang="es-EC" dirty="0"/>
              <a:t>,» 23 Febrero 2022. [En línea]. </a:t>
            </a:r>
            <a:r>
              <a:rPr lang="es-EC" dirty="0" err="1"/>
              <a:t>Available</a:t>
            </a:r>
            <a:r>
              <a:rPr lang="es-EC" dirty="0"/>
              <a:t>: baeldung.com/</a:t>
            </a:r>
            <a:r>
              <a:rPr lang="es-EC" dirty="0" err="1"/>
              <a:t>jpa-entities</a:t>
            </a:r>
            <a:r>
              <a:rPr lang="es-EC" dirty="0"/>
              <a:t>. [Último acceso: Enero 2023].</a:t>
            </a:r>
          </a:p>
          <a:p>
            <a:pPr marL="0" indent="0">
              <a:buNone/>
            </a:pPr>
            <a:endParaRPr lang="es-EC" dirty="0"/>
          </a:p>
        </p:txBody>
      </p:sp>
      <p:grpSp>
        <p:nvGrpSpPr>
          <p:cNvPr id="3" name="Grupo 2">
            <a:extLst>
              <a:ext uri="{FF2B5EF4-FFF2-40B4-BE49-F238E27FC236}">
                <a16:creationId xmlns:a16="http://schemas.microsoft.com/office/drawing/2014/main" id="{42A32B74-852D-1AA2-9E6C-4DD7A3D6CFA6}"/>
              </a:ext>
            </a:extLst>
          </p:cNvPr>
          <p:cNvGrpSpPr/>
          <p:nvPr/>
        </p:nvGrpSpPr>
        <p:grpSpPr>
          <a:xfrm>
            <a:off x="9127861" y="0"/>
            <a:ext cx="3064879" cy="6863088"/>
            <a:chOff x="9127861" y="0"/>
            <a:chExt cx="3064879" cy="6863088"/>
          </a:xfrm>
        </p:grpSpPr>
        <p:sp>
          <p:nvSpPr>
            <p:cNvPr id="5" name="Marcador de contenido 2">
              <a:extLst>
                <a:ext uri="{FF2B5EF4-FFF2-40B4-BE49-F238E27FC236}">
                  <a16:creationId xmlns:a16="http://schemas.microsoft.com/office/drawing/2014/main" id="{151D612D-D986-B88C-DBBF-79DF9E61A026}"/>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b="1" dirty="0">
                  <a:solidFill>
                    <a:srgbClr val="FFFF00"/>
                  </a:solidFill>
                </a:rPr>
                <a:t>7	BIBLIOGRAFÍA</a:t>
              </a:r>
            </a:p>
          </p:txBody>
        </p:sp>
        <p:sp>
          <p:nvSpPr>
            <p:cNvPr id="7" name="CuadroTexto 6">
              <a:extLst>
                <a:ext uri="{FF2B5EF4-FFF2-40B4-BE49-F238E27FC236}">
                  <a16:creationId xmlns:a16="http://schemas.microsoft.com/office/drawing/2014/main" id="{8CB316E4-B5E6-3D04-6CC4-2AA865DB9285}"/>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93</a:t>
              </a:r>
            </a:p>
          </p:txBody>
        </p:sp>
      </p:grpSp>
    </p:spTree>
    <p:extLst>
      <p:ext uri="{BB962C8B-B14F-4D97-AF65-F5344CB8AC3E}">
        <p14:creationId xmlns:p14="http://schemas.microsoft.com/office/powerpoint/2010/main" val="4049663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7	BIBLIOGRAFÍA</a:t>
            </a:r>
          </a:p>
        </p:txBody>
      </p:sp>
      <p:sp>
        <p:nvSpPr>
          <p:cNvPr id="6" name="CuadroTexto 5">
            <a:extLst>
              <a:ext uri="{FF2B5EF4-FFF2-40B4-BE49-F238E27FC236}">
                <a16:creationId xmlns:a16="http://schemas.microsoft.com/office/drawing/2014/main" id="{21314641-8071-4086-903A-8C6574F4A565}"/>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37</a:t>
            </a:r>
          </a:p>
        </p:txBody>
      </p:sp>
      <p:sp>
        <p:nvSpPr>
          <p:cNvPr id="11" name="CuadroTexto 10">
            <a:extLst>
              <a:ext uri="{FF2B5EF4-FFF2-40B4-BE49-F238E27FC236}">
                <a16:creationId xmlns:a16="http://schemas.microsoft.com/office/drawing/2014/main" id="{BE2E4E65-43D8-9832-D5B1-E5B92FA78E65}"/>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28</a:t>
            </a:r>
          </a:p>
        </p:txBody>
      </p:sp>
      <p:sp>
        <p:nvSpPr>
          <p:cNvPr id="4" name="Marcador de contenido 3">
            <a:extLst>
              <a:ext uri="{FF2B5EF4-FFF2-40B4-BE49-F238E27FC236}">
                <a16:creationId xmlns:a16="http://schemas.microsoft.com/office/drawing/2014/main" id="{56C2F830-501D-52C1-4A7B-99C6282C005F}"/>
              </a:ext>
            </a:extLst>
          </p:cNvPr>
          <p:cNvSpPr>
            <a:spLocks noGrp="1"/>
          </p:cNvSpPr>
          <p:nvPr>
            <p:ph idx="1"/>
          </p:nvPr>
        </p:nvSpPr>
        <p:spPr>
          <a:xfrm>
            <a:off x="581192" y="1949654"/>
            <a:ext cx="8367936" cy="4647024"/>
          </a:xfrm>
        </p:spPr>
        <p:txBody>
          <a:bodyPr>
            <a:normAutofit fontScale="92500" lnSpcReduction="20000"/>
          </a:bodyPr>
          <a:lstStyle/>
          <a:p>
            <a:pPr marL="0" indent="0">
              <a:buNone/>
            </a:pPr>
            <a:r>
              <a:rPr lang="es-EC" dirty="0"/>
              <a:t>[8] 	«Qué es MySQL: Características y ventajas,» </a:t>
            </a:r>
            <a:r>
              <a:rPr lang="es-EC" dirty="0" err="1"/>
              <a:t>openwebinars</a:t>
            </a:r>
            <a:r>
              <a:rPr lang="es-EC" dirty="0"/>
              <a:t>, [En línea]. </a:t>
            </a:r>
            <a:r>
              <a:rPr lang="es-EC" dirty="0" err="1"/>
              <a:t>Available</a:t>
            </a:r>
            <a:r>
              <a:rPr lang="es-EC" dirty="0"/>
              <a:t>: https://openwebinars.net/blog/que-es-mysql/. [Último acceso: 23 01 2023].</a:t>
            </a:r>
          </a:p>
          <a:p>
            <a:pPr marL="0" indent="0">
              <a:buNone/>
            </a:pPr>
            <a:r>
              <a:rPr lang="es-EC" dirty="0"/>
              <a:t>[9] 	J. Segovia, «</a:t>
            </a:r>
            <a:r>
              <a:rPr lang="es-EC" dirty="0" err="1"/>
              <a:t>todoPostgreSQL</a:t>
            </a:r>
            <a:r>
              <a:rPr lang="es-EC" dirty="0"/>
              <a:t>,» 7 Noviembre 2017. [En línea]. </a:t>
            </a:r>
            <a:r>
              <a:rPr lang="es-EC" dirty="0" err="1"/>
              <a:t>Available</a:t>
            </a:r>
            <a:r>
              <a:rPr lang="es-EC" dirty="0"/>
              <a:t>: https://www.todopostgresql.com/diferencias-entre-ddl-dml-y-dcl/. [Último acceso: 7 Enero 2023].</a:t>
            </a:r>
          </a:p>
          <a:p>
            <a:pPr marL="0" indent="0">
              <a:buNone/>
            </a:pPr>
            <a:r>
              <a:rPr lang="es-EC" dirty="0"/>
              <a:t>[10] 	J. A. </a:t>
            </a:r>
            <a:r>
              <a:rPr lang="es-EC" dirty="0" err="1"/>
              <a:t>Senso</a:t>
            </a:r>
            <a:r>
              <a:rPr lang="es-EC" dirty="0"/>
              <a:t>, «La definición de roles en la gestión de un sitio web,» Universidad de Granada, 17 11 2014. [En línea]. </a:t>
            </a:r>
            <a:r>
              <a:rPr lang="es-EC" dirty="0" err="1"/>
              <a:t>Available</a:t>
            </a:r>
            <a:r>
              <a:rPr lang="es-EC" dirty="0"/>
              <a:t>: https://tinyurl.com/yc2zbnse. [Último acceso: 23 01 2023].</a:t>
            </a:r>
          </a:p>
          <a:p>
            <a:pPr marL="0" indent="0">
              <a:buNone/>
            </a:pPr>
            <a:r>
              <a:rPr lang="es-EC" dirty="0"/>
              <a:t>[11] 	«MySQL </a:t>
            </a:r>
            <a:r>
              <a:rPr lang="es-EC" dirty="0" err="1"/>
              <a:t>Connectors</a:t>
            </a:r>
            <a:r>
              <a:rPr lang="es-EC" dirty="0"/>
              <a:t>,» MySQL, [En línea]. </a:t>
            </a:r>
            <a:r>
              <a:rPr lang="es-EC" dirty="0" err="1"/>
              <a:t>Available</a:t>
            </a:r>
            <a:r>
              <a:rPr lang="es-EC" dirty="0"/>
              <a:t>: https://www.mysql.com/products/connector/. [Último acceso: 03 01 2023].</a:t>
            </a:r>
          </a:p>
          <a:p>
            <a:pPr marL="0" indent="0">
              <a:buNone/>
            </a:pPr>
            <a:r>
              <a:rPr lang="es-EC" dirty="0"/>
              <a:t>[12] 	«Roles de base de datos,» IBM, 17 03 2021. [En línea]. </a:t>
            </a:r>
            <a:r>
              <a:rPr lang="es-EC" dirty="0" err="1"/>
              <a:t>Available</a:t>
            </a:r>
            <a:r>
              <a:rPr lang="es-EC" dirty="0"/>
              <a:t>: https://tinyurl.com/5bky97tb. [Último acceso: 23 01 2023].</a:t>
            </a:r>
          </a:p>
          <a:p>
            <a:pPr marL="0" indent="0">
              <a:buNone/>
            </a:pPr>
            <a:r>
              <a:rPr lang="es-EC" dirty="0"/>
              <a:t>[13] 	H. Mejía y A. Montero, «</a:t>
            </a:r>
            <a:r>
              <a:rPr lang="es-EC" dirty="0" err="1"/>
              <a:t>Php</a:t>
            </a:r>
            <a:r>
              <a:rPr lang="es-EC" dirty="0"/>
              <a:t> Progra33,» [En línea]. </a:t>
            </a:r>
            <a:r>
              <a:rPr lang="es-EC" dirty="0" err="1"/>
              <a:t>Available</a:t>
            </a:r>
            <a:r>
              <a:rPr lang="es-EC" dirty="0"/>
              <a:t>: https://phpprogra33.webcindario.com/Fundamentos%20P.O.O.html. [Último acceso: 8 Febrero 2023].</a:t>
            </a:r>
          </a:p>
          <a:p>
            <a:pPr marL="0" indent="0">
              <a:buNone/>
            </a:pPr>
            <a:r>
              <a:rPr lang="es-EC" dirty="0"/>
              <a:t>[14] 	«Desarrollo Web,» 8 Abril 2014. [En línea]. </a:t>
            </a:r>
            <a:r>
              <a:rPr lang="es-EC" dirty="0" err="1"/>
              <a:t>Available</a:t>
            </a:r>
            <a:r>
              <a:rPr lang="es-EC" dirty="0"/>
              <a:t>: https://desarrolloweb.com/articulos/herencia-en-programacion-orientada-objetos.html. [Último acceso: 8 Febrero 2023].</a:t>
            </a:r>
          </a:p>
        </p:txBody>
      </p:sp>
      <p:grpSp>
        <p:nvGrpSpPr>
          <p:cNvPr id="13" name="Grupo 12">
            <a:extLst>
              <a:ext uri="{FF2B5EF4-FFF2-40B4-BE49-F238E27FC236}">
                <a16:creationId xmlns:a16="http://schemas.microsoft.com/office/drawing/2014/main" id="{6E5A93FE-0D61-D2A5-E95A-D45F808BC48F}"/>
              </a:ext>
            </a:extLst>
          </p:cNvPr>
          <p:cNvGrpSpPr/>
          <p:nvPr/>
        </p:nvGrpSpPr>
        <p:grpSpPr>
          <a:xfrm>
            <a:off x="9127861" y="0"/>
            <a:ext cx="3064879" cy="6863088"/>
            <a:chOff x="9127861" y="0"/>
            <a:chExt cx="3064879" cy="6863088"/>
          </a:xfrm>
        </p:grpSpPr>
        <p:sp>
          <p:nvSpPr>
            <p:cNvPr id="14" name="Marcador de contenido 2">
              <a:extLst>
                <a:ext uri="{FF2B5EF4-FFF2-40B4-BE49-F238E27FC236}">
                  <a16:creationId xmlns:a16="http://schemas.microsoft.com/office/drawing/2014/main" id="{C289BF8E-BCCD-787E-106A-64B4C298BC31}"/>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b="1" dirty="0">
                  <a:solidFill>
                    <a:srgbClr val="FFFF00"/>
                  </a:solidFill>
                </a:rPr>
                <a:t>7	BIBLIOGRAFÍA</a:t>
              </a:r>
            </a:p>
          </p:txBody>
        </p:sp>
        <p:sp>
          <p:nvSpPr>
            <p:cNvPr id="15" name="CuadroTexto 14">
              <a:extLst>
                <a:ext uri="{FF2B5EF4-FFF2-40B4-BE49-F238E27FC236}">
                  <a16:creationId xmlns:a16="http://schemas.microsoft.com/office/drawing/2014/main" id="{91EFFC64-B8FC-942F-9A64-4FAA1EB28049}"/>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94</a:t>
              </a:r>
            </a:p>
          </p:txBody>
        </p:sp>
      </p:grpSp>
    </p:spTree>
    <p:extLst>
      <p:ext uri="{BB962C8B-B14F-4D97-AF65-F5344CB8AC3E}">
        <p14:creationId xmlns:p14="http://schemas.microsoft.com/office/powerpoint/2010/main" val="20092597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dirty="0"/>
              <a:t>7	BIBLIOGRAFÍA</a:t>
            </a:r>
          </a:p>
        </p:txBody>
      </p:sp>
      <p:sp>
        <p:nvSpPr>
          <p:cNvPr id="6" name="CuadroTexto 5">
            <a:extLst>
              <a:ext uri="{FF2B5EF4-FFF2-40B4-BE49-F238E27FC236}">
                <a16:creationId xmlns:a16="http://schemas.microsoft.com/office/drawing/2014/main" id="{21314641-8071-4086-903A-8C6574F4A565}"/>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37</a:t>
            </a:r>
          </a:p>
        </p:txBody>
      </p:sp>
      <p:sp>
        <p:nvSpPr>
          <p:cNvPr id="11" name="CuadroTexto 10">
            <a:extLst>
              <a:ext uri="{FF2B5EF4-FFF2-40B4-BE49-F238E27FC236}">
                <a16:creationId xmlns:a16="http://schemas.microsoft.com/office/drawing/2014/main" id="{BE2E4E65-43D8-9832-D5B1-E5B92FA78E65}"/>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28</a:t>
            </a:r>
          </a:p>
        </p:txBody>
      </p:sp>
      <p:sp>
        <p:nvSpPr>
          <p:cNvPr id="4" name="Marcador de contenido 3">
            <a:extLst>
              <a:ext uri="{FF2B5EF4-FFF2-40B4-BE49-F238E27FC236}">
                <a16:creationId xmlns:a16="http://schemas.microsoft.com/office/drawing/2014/main" id="{56C2F830-501D-52C1-4A7B-99C6282C005F}"/>
              </a:ext>
            </a:extLst>
          </p:cNvPr>
          <p:cNvSpPr>
            <a:spLocks noGrp="1"/>
          </p:cNvSpPr>
          <p:nvPr>
            <p:ph idx="1"/>
          </p:nvPr>
        </p:nvSpPr>
        <p:spPr>
          <a:xfrm>
            <a:off x="581192" y="1949654"/>
            <a:ext cx="8367936" cy="4647024"/>
          </a:xfrm>
        </p:spPr>
        <p:txBody>
          <a:bodyPr>
            <a:normAutofit/>
          </a:bodyPr>
          <a:lstStyle/>
          <a:p>
            <a:pPr marL="0" indent="0">
              <a:buNone/>
            </a:pPr>
            <a:r>
              <a:rPr lang="es-EC" dirty="0"/>
              <a:t>[15] 	IBM, «IBM,» 14 Abril 2021. [En línea]. </a:t>
            </a:r>
            <a:r>
              <a:rPr lang="es-EC" dirty="0" err="1"/>
              <a:t>Available</a:t>
            </a:r>
            <a:r>
              <a:rPr lang="es-EC" dirty="0"/>
              <a:t>: https://www.ibm.com/docs/es/i/7.3?topic=information-smtp.</a:t>
            </a:r>
          </a:p>
          <a:p>
            <a:pPr marL="0" indent="0">
              <a:buNone/>
            </a:pPr>
            <a:r>
              <a:rPr lang="es-EC" dirty="0"/>
              <a:t>[16] 	Felipe, «</a:t>
            </a:r>
            <a:r>
              <a:rPr lang="es-EC" dirty="0" err="1"/>
              <a:t>HostingPlus</a:t>
            </a:r>
            <a:r>
              <a:rPr lang="es-EC" dirty="0"/>
              <a:t>,» 8 Marzo 2021. [En línea]. </a:t>
            </a:r>
            <a:r>
              <a:rPr lang="es-EC" dirty="0" err="1"/>
              <a:t>Available</a:t>
            </a:r>
            <a:r>
              <a:rPr lang="es-EC" dirty="0"/>
              <a:t>: https://www.hostingplus.pe/blog/protocolo-pop-que-es-y-como-funciona/.</a:t>
            </a:r>
          </a:p>
          <a:p>
            <a:pPr marL="0" indent="0">
              <a:buNone/>
            </a:pPr>
            <a:r>
              <a:rPr lang="es-EC" dirty="0"/>
              <a:t>[17] 	J. </a:t>
            </a:r>
            <a:r>
              <a:rPr lang="es-EC" dirty="0" err="1"/>
              <a:t>Jimenez</a:t>
            </a:r>
            <a:r>
              <a:rPr lang="es-EC" dirty="0"/>
              <a:t>, «Redes </a:t>
            </a:r>
            <a:r>
              <a:rPr lang="es-EC" dirty="0" err="1"/>
              <a:t>Zone</a:t>
            </a:r>
            <a:r>
              <a:rPr lang="es-EC" dirty="0"/>
              <a:t>,» 2022 Diciembre 28. [En línea]. [Último acceso: 2023].</a:t>
            </a:r>
          </a:p>
          <a:p>
            <a:pPr marL="0" indent="0">
              <a:buNone/>
            </a:pPr>
            <a:r>
              <a:rPr lang="es-EC" dirty="0"/>
              <a:t>[18] 	«Cómo crear una Base de Datos con </a:t>
            </a:r>
            <a:r>
              <a:rPr lang="es-EC" dirty="0" err="1"/>
              <a:t>phpMyAdmin</a:t>
            </a:r>
            <a:r>
              <a:rPr lang="es-EC" dirty="0"/>
              <a:t> en MySQL,» </a:t>
            </a:r>
            <a:r>
              <a:rPr lang="es-EC" dirty="0" err="1"/>
              <a:t>disenowebakus</a:t>
            </a:r>
            <a:r>
              <a:rPr lang="es-EC" dirty="0"/>
              <a:t>, [En línea]. </a:t>
            </a:r>
            <a:r>
              <a:rPr lang="es-EC" dirty="0" err="1"/>
              <a:t>Available</a:t>
            </a:r>
            <a:r>
              <a:rPr lang="es-EC" dirty="0"/>
              <a:t>: https://tinyurl.com/mvys95pb. [Último acceso: 23 01 2023].</a:t>
            </a:r>
          </a:p>
          <a:p>
            <a:pPr marL="0" indent="0">
              <a:buNone/>
            </a:pPr>
            <a:r>
              <a:rPr lang="es-EC" dirty="0"/>
              <a:t>[19] 	O. Blancarte, «</a:t>
            </a:r>
            <a:r>
              <a:rPr lang="es-EC" dirty="0" err="1"/>
              <a:t>OscarBlancarte</a:t>
            </a:r>
            <a:r>
              <a:rPr lang="es-EC" dirty="0"/>
              <a:t>,» [En línea]. </a:t>
            </a:r>
            <a:r>
              <a:rPr lang="es-EC" dirty="0" err="1"/>
              <a:t>Available</a:t>
            </a:r>
            <a:r>
              <a:rPr lang="es-EC" dirty="0"/>
              <a:t>: https://www.oscarblancarteblog.com/tutoriales/java-persistence-api-jpa/. [Último acceso: Enero 2023].</a:t>
            </a:r>
          </a:p>
          <a:p>
            <a:pPr marL="0" indent="0">
              <a:buNone/>
            </a:pPr>
            <a:r>
              <a:rPr lang="es-EC" dirty="0"/>
              <a:t>[20] 	</a:t>
            </a:r>
            <a:r>
              <a:rPr lang="es-EC" dirty="0" err="1"/>
              <a:t>TuProgramacion</a:t>
            </a:r>
            <a:r>
              <a:rPr lang="es-EC" dirty="0"/>
              <a:t>, «</a:t>
            </a:r>
            <a:r>
              <a:rPr lang="es-EC" dirty="0" err="1"/>
              <a:t>TuProgramacion</a:t>
            </a:r>
            <a:r>
              <a:rPr lang="es-EC" dirty="0"/>
              <a:t>,» [En línea]. </a:t>
            </a:r>
            <a:r>
              <a:rPr lang="es-EC" dirty="0" err="1"/>
              <a:t>Available</a:t>
            </a:r>
            <a:r>
              <a:rPr lang="es-EC" dirty="0"/>
              <a:t>: http://www.tuprogramacion.com/glosario/que-es-un-orm/. [Último acceso: Enero 2022].</a:t>
            </a:r>
          </a:p>
        </p:txBody>
      </p:sp>
      <p:grpSp>
        <p:nvGrpSpPr>
          <p:cNvPr id="12" name="Grupo 11">
            <a:extLst>
              <a:ext uri="{FF2B5EF4-FFF2-40B4-BE49-F238E27FC236}">
                <a16:creationId xmlns:a16="http://schemas.microsoft.com/office/drawing/2014/main" id="{97209EB2-9ACF-1C55-2D7F-773886D6CEC5}"/>
              </a:ext>
            </a:extLst>
          </p:cNvPr>
          <p:cNvGrpSpPr/>
          <p:nvPr/>
        </p:nvGrpSpPr>
        <p:grpSpPr>
          <a:xfrm>
            <a:off x="9127861" y="0"/>
            <a:ext cx="3064879" cy="6863088"/>
            <a:chOff x="9127861" y="0"/>
            <a:chExt cx="3064879" cy="6863088"/>
          </a:xfrm>
        </p:grpSpPr>
        <p:sp>
          <p:nvSpPr>
            <p:cNvPr id="13" name="Marcador de contenido 2">
              <a:extLst>
                <a:ext uri="{FF2B5EF4-FFF2-40B4-BE49-F238E27FC236}">
                  <a16:creationId xmlns:a16="http://schemas.microsoft.com/office/drawing/2014/main" id="{5F579C9A-FFC3-9087-18A6-26A97323457E}"/>
                </a:ext>
              </a:extLst>
            </p:cNvPr>
            <p:cNvSpPr txBox="1">
              <a:spLocks/>
            </p:cNvSpPr>
            <p:nvPr/>
          </p:nvSpPr>
          <p:spPr>
            <a:xfrm>
              <a:off x="9127861" y="0"/>
              <a:ext cx="3064879"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spcBef>
                  <a:spcPts val="0"/>
                </a:spcBef>
                <a:spcAft>
                  <a:spcPts val="200"/>
                </a:spcAft>
              </a:pPr>
              <a:r>
                <a:rPr lang="es-ES" sz="900" dirty="0">
                  <a:solidFill>
                    <a:schemeClr val="bg1"/>
                  </a:solidFill>
                </a:rPr>
                <a:t>1	OBJETIVOS</a:t>
              </a:r>
            </a:p>
            <a:p>
              <a:pPr>
                <a:spcBef>
                  <a:spcPts val="0"/>
                </a:spcBef>
                <a:spcAft>
                  <a:spcPts val="200"/>
                </a:spcAft>
              </a:pPr>
              <a:r>
                <a:rPr lang="es-ES" sz="900" dirty="0">
                  <a:solidFill>
                    <a:schemeClr val="bg1"/>
                  </a:solidFill>
                </a:rPr>
                <a:t>2	MARCO TEÓRICO</a:t>
              </a:r>
            </a:p>
            <a:p>
              <a:pPr lvl="1">
                <a:spcBef>
                  <a:spcPts val="0"/>
                </a:spcBef>
                <a:spcAft>
                  <a:spcPts val="200"/>
                </a:spcAft>
              </a:pPr>
              <a:r>
                <a:rPr lang="es-ES" sz="900" dirty="0">
                  <a:solidFill>
                    <a:schemeClr val="bg2"/>
                  </a:solidFill>
                </a:rPr>
                <a:t>2.1	</a:t>
              </a:r>
              <a:r>
                <a:rPr lang="es-EC" sz="900" dirty="0">
                  <a:solidFill>
                    <a:schemeClr val="bg2"/>
                  </a:solidFill>
                </a:rPr>
                <a:t>ARQUITECTURA EN MODELO-VISTA-CONTROLADOR</a:t>
              </a:r>
            </a:p>
            <a:p>
              <a:pPr lvl="1">
                <a:spcBef>
                  <a:spcPts val="0"/>
                </a:spcBef>
                <a:spcAft>
                  <a:spcPts val="200"/>
                </a:spcAft>
              </a:pPr>
              <a:r>
                <a:rPr lang="es-ES" sz="900" dirty="0">
                  <a:solidFill>
                    <a:schemeClr val="bg1"/>
                  </a:solidFill>
                </a:rPr>
                <a:t>2.2	</a:t>
              </a:r>
              <a:r>
                <a:rPr lang="nl-NL" sz="900" dirty="0">
                  <a:solidFill>
                    <a:schemeClr val="bg1"/>
                  </a:solidFill>
                </a:rPr>
                <a:t>INTEGRACION A BASES DE DATOS DESDE JAVA.</a:t>
              </a:r>
            </a:p>
            <a:p>
              <a:pPr lvl="1">
                <a:spcBef>
                  <a:spcPts val="0"/>
                </a:spcBef>
                <a:spcAft>
                  <a:spcPts val="200"/>
                </a:spcAft>
              </a:pPr>
              <a:r>
                <a:rPr lang="es-ES" sz="900" dirty="0">
                  <a:solidFill>
                    <a:schemeClr val="bg1"/>
                  </a:solidFill>
                </a:rPr>
                <a:t>2.3	</a:t>
              </a:r>
              <a:r>
                <a:rPr lang="es-MX" sz="900" dirty="0">
                  <a:solidFill>
                    <a:schemeClr val="bg1"/>
                  </a:solidFill>
                </a:rPr>
                <a:t>DATA ACCESS OBJECT</a:t>
              </a:r>
            </a:p>
            <a:p>
              <a:pPr lvl="1">
                <a:spcBef>
                  <a:spcPts val="0"/>
                </a:spcBef>
                <a:spcAft>
                  <a:spcPts val="200"/>
                </a:spcAft>
              </a:pPr>
              <a:r>
                <a:rPr lang="es-ES" sz="900" dirty="0">
                  <a:solidFill>
                    <a:schemeClr val="bg1"/>
                  </a:solidFill>
                </a:rPr>
                <a:t>2.4	</a:t>
              </a:r>
              <a:r>
                <a:rPr lang="es-EC" sz="900" dirty="0">
                  <a:solidFill>
                    <a:schemeClr val="bg1"/>
                  </a:solidFill>
                </a:rPr>
                <a:t>INTERFACES JAVA.</a:t>
              </a:r>
            </a:p>
            <a:p>
              <a:pPr lvl="1">
                <a:spcBef>
                  <a:spcPts val="0"/>
                </a:spcBef>
                <a:spcAft>
                  <a:spcPts val="200"/>
                </a:spcAft>
              </a:pPr>
              <a:r>
                <a:rPr lang="es-ES" sz="900" dirty="0">
                  <a:solidFill>
                    <a:schemeClr val="bg1"/>
                  </a:solidFill>
                </a:rPr>
                <a:t>2.5	JAVA SERVER FACES</a:t>
              </a:r>
            </a:p>
            <a:p>
              <a:pPr lvl="1">
                <a:spcBef>
                  <a:spcPts val="0"/>
                </a:spcBef>
                <a:spcAft>
                  <a:spcPts val="200"/>
                </a:spcAft>
              </a:pPr>
              <a:r>
                <a:rPr lang="es-ES" sz="900" dirty="0">
                  <a:solidFill>
                    <a:schemeClr val="bg1"/>
                  </a:solidFill>
                </a:rPr>
                <a:t>2.6	</a:t>
              </a:r>
              <a:r>
                <a:rPr lang="es-EC" sz="900" dirty="0">
                  <a:solidFill>
                    <a:schemeClr val="bg1"/>
                  </a:solidFill>
                </a:rPr>
                <a:t>FACELETS</a:t>
              </a:r>
            </a:p>
            <a:p>
              <a:pPr lvl="1">
                <a:spcBef>
                  <a:spcPts val="0"/>
                </a:spcBef>
                <a:spcAft>
                  <a:spcPts val="200"/>
                </a:spcAft>
              </a:pPr>
              <a:r>
                <a:rPr lang="es-ES" sz="900" dirty="0">
                  <a:solidFill>
                    <a:schemeClr val="bg1"/>
                  </a:solidFill>
                </a:rPr>
                <a:t>2.7	</a:t>
              </a:r>
              <a:r>
                <a:rPr lang="es-EC" sz="900" dirty="0">
                  <a:solidFill>
                    <a:schemeClr val="bg1"/>
                  </a:solidFill>
                </a:rPr>
                <a:t>JAVA PERSISTENCE API (JPA).</a:t>
              </a:r>
            </a:p>
            <a:p>
              <a:pPr lvl="1">
                <a:spcBef>
                  <a:spcPts val="0"/>
                </a:spcBef>
                <a:spcAft>
                  <a:spcPts val="200"/>
                </a:spcAft>
              </a:pPr>
              <a:r>
                <a:rPr lang="es-MX" sz="900" dirty="0">
                  <a:solidFill>
                    <a:schemeClr val="bg1"/>
                  </a:solidFill>
                </a:rPr>
                <a:t>2.8	</a:t>
              </a:r>
              <a:r>
                <a:rPr lang="es-EC" sz="900" dirty="0">
                  <a:solidFill>
                    <a:schemeClr val="bg1"/>
                  </a:solidFill>
                </a:rPr>
                <a:t>OBJETOS DE MAPEO RELACIONAL.</a:t>
              </a:r>
            </a:p>
            <a:p>
              <a:pPr lvl="1">
                <a:spcBef>
                  <a:spcPts val="0"/>
                </a:spcBef>
                <a:spcAft>
                  <a:spcPts val="200"/>
                </a:spcAft>
              </a:pPr>
              <a:r>
                <a:rPr lang="es-EC" sz="900" dirty="0">
                  <a:solidFill>
                    <a:schemeClr val="bg1"/>
                  </a:solidFill>
                </a:rPr>
                <a:t>2.9	ENTITY MANAGER.</a:t>
              </a:r>
            </a:p>
            <a:p>
              <a:pPr lvl="1">
                <a:spcBef>
                  <a:spcPts val="0"/>
                </a:spcBef>
                <a:spcAft>
                  <a:spcPts val="200"/>
                </a:spcAft>
              </a:pPr>
              <a:r>
                <a:rPr lang="es-EC" sz="900" dirty="0">
                  <a:solidFill>
                    <a:schemeClr val="bg1"/>
                  </a:solidFill>
                </a:rPr>
                <a:t>2.10	MYSQL</a:t>
              </a:r>
            </a:p>
            <a:p>
              <a:pPr lvl="1">
                <a:spcBef>
                  <a:spcPts val="0"/>
                </a:spcBef>
                <a:spcAft>
                  <a:spcPts val="200"/>
                </a:spcAft>
              </a:pPr>
              <a:r>
                <a:rPr lang="es-EC" sz="900" dirty="0">
                  <a:solidFill>
                    <a:schemeClr val="bg1"/>
                  </a:solidFill>
                </a:rPr>
                <a:t>2.11	DLL Y DML</a:t>
              </a:r>
            </a:p>
            <a:p>
              <a:pPr lvl="1">
                <a:spcBef>
                  <a:spcPts val="0"/>
                </a:spcBef>
                <a:spcAft>
                  <a:spcPts val="200"/>
                </a:spcAft>
              </a:pPr>
              <a:r>
                <a:rPr lang="es-EC" sz="900" dirty="0">
                  <a:solidFill>
                    <a:schemeClr val="bg1"/>
                  </a:solidFill>
                </a:rPr>
                <a:t>2.12	IMPORTANCIA DE LOS ROLES EN UNA APLICACIÓN.</a:t>
              </a:r>
            </a:p>
            <a:p>
              <a:pPr lvl="1">
                <a:spcBef>
                  <a:spcPts val="0"/>
                </a:spcBef>
                <a:spcAft>
                  <a:spcPts val="200"/>
                </a:spcAft>
              </a:pPr>
              <a:r>
                <a:rPr lang="es-EC" sz="900" dirty="0">
                  <a:solidFill>
                    <a:schemeClr val="bg1"/>
                  </a:solidFill>
                </a:rPr>
                <a:t>2.13	</a:t>
              </a:r>
              <a:r>
                <a:rPr lang="nl-NL" sz="900" dirty="0">
                  <a:solidFill>
                    <a:schemeClr val="bg1"/>
                  </a:solidFill>
                </a:rPr>
                <a:t>MYSQL CONNECTOR Y JDBC</a:t>
              </a:r>
              <a:endParaRPr lang="es-EC" sz="900" dirty="0">
                <a:solidFill>
                  <a:schemeClr val="bg1"/>
                </a:solidFill>
              </a:endParaRPr>
            </a:p>
            <a:p>
              <a:pPr lvl="1">
                <a:spcBef>
                  <a:spcPts val="0"/>
                </a:spcBef>
                <a:spcAft>
                  <a:spcPts val="200"/>
                </a:spcAft>
              </a:pPr>
              <a:r>
                <a:rPr lang="es-MX" sz="900" dirty="0">
                  <a:solidFill>
                    <a:schemeClr val="bg1"/>
                  </a:solidFill>
                </a:rPr>
                <a:t>2.14	</a:t>
              </a:r>
              <a:r>
                <a:rPr lang="es-EC" sz="900" dirty="0">
                  <a:solidFill>
                    <a:schemeClr val="bg1"/>
                  </a:solidFill>
                </a:rPr>
                <a:t>ROLES Y USUARIOS RELACIÓN BASE GENERAL</a:t>
              </a:r>
              <a:endParaRPr lang="es-MX" sz="900" dirty="0">
                <a:solidFill>
                  <a:schemeClr val="bg1"/>
                </a:solidFill>
              </a:endParaRPr>
            </a:p>
            <a:p>
              <a:pPr lvl="1">
                <a:spcBef>
                  <a:spcPts val="0"/>
                </a:spcBef>
                <a:spcAft>
                  <a:spcPts val="200"/>
                </a:spcAft>
              </a:pPr>
              <a:r>
                <a:rPr lang="es-MX" sz="900" dirty="0">
                  <a:solidFill>
                    <a:schemeClr val="bg1"/>
                  </a:solidFill>
                </a:rPr>
                <a:t>2.15	PROGRAMACION ORIENTADA A OBJETOS (POO).</a:t>
              </a:r>
            </a:p>
            <a:p>
              <a:pPr lvl="1">
                <a:spcBef>
                  <a:spcPts val="0"/>
                </a:spcBef>
                <a:spcAft>
                  <a:spcPts val="200"/>
                </a:spcAft>
              </a:pPr>
              <a:r>
                <a:rPr lang="es-MX" sz="900" dirty="0">
                  <a:solidFill>
                    <a:schemeClr val="bg1"/>
                  </a:solidFill>
                </a:rPr>
                <a:t>2.16	PROTOCOLO SIMPLE DE TRANSFERENCIA DE CORREO (SMTP).</a:t>
              </a:r>
            </a:p>
            <a:p>
              <a:pPr lvl="1">
                <a:spcBef>
                  <a:spcPts val="0"/>
                </a:spcBef>
                <a:spcAft>
                  <a:spcPts val="200"/>
                </a:spcAft>
              </a:pPr>
              <a:r>
                <a:rPr lang="es-MX" sz="900" dirty="0">
                  <a:solidFill>
                    <a:schemeClr val="bg1"/>
                  </a:solidFill>
                </a:rPr>
                <a:t>2.17	PROTOCOLO POST OFFICE (POP).</a:t>
              </a:r>
            </a:p>
            <a:p>
              <a:pPr lvl="1">
                <a:spcBef>
                  <a:spcPts val="0"/>
                </a:spcBef>
                <a:spcAft>
                  <a:spcPts val="200"/>
                </a:spcAft>
              </a:pPr>
              <a:r>
                <a:rPr lang="es-MX" sz="900" dirty="0">
                  <a:solidFill>
                    <a:schemeClr val="bg1"/>
                  </a:solidFill>
                </a:rPr>
                <a:t>2.18	IMAP.</a:t>
              </a:r>
            </a:p>
            <a:p>
              <a:pPr lvl="1">
                <a:spcBef>
                  <a:spcPts val="0"/>
                </a:spcBef>
                <a:spcAft>
                  <a:spcPts val="200"/>
                </a:spcAft>
              </a:pPr>
              <a:r>
                <a:rPr lang="es-MX" sz="900" dirty="0">
                  <a:solidFill>
                    <a:schemeClr val="bg1"/>
                  </a:solidFill>
                </a:rPr>
                <a:t>2.19	CIFRADO SSL Y TLS</a:t>
              </a:r>
            </a:p>
            <a:p>
              <a:pPr lvl="1">
                <a:spcBef>
                  <a:spcPts val="0"/>
                </a:spcBef>
                <a:spcAft>
                  <a:spcPts val="200"/>
                </a:spcAft>
              </a:pPr>
              <a:r>
                <a:rPr lang="es-MX" sz="900" dirty="0">
                  <a:solidFill>
                    <a:schemeClr val="bg1"/>
                  </a:solidFill>
                </a:rPr>
                <a:t>2.20	MÉTODOS</a:t>
              </a:r>
            </a:p>
            <a:p>
              <a:pPr lvl="1">
                <a:spcBef>
                  <a:spcPts val="0"/>
                </a:spcBef>
                <a:spcAft>
                  <a:spcPts val="200"/>
                </a:spcAft>
              </a:pPr>
              <a:r>
                <a:rPr lang="es-MX" sz="900" dirty="0">
                  <a:solidFill>
                    <a:schemeClr val="bg1"/>
                  </a:solidFill>
                </a:rPr>
                <a:t>2.21	TÉRMINOS</a:t>
              </a:r>
            </a:p>
            <a:p>
              <a:pPr>
                <a:spcBef>
                  <a:spcPts val="0"/>
                </a:spcBef>
                <a:spcAft>
                  <a:spcPts val="200"/>
                </a:spcAft>
              </a:pPr>
              <a:r>
                <a:rPr lang="es-ES" sz="900" dirty="0">
                  <a:solidFill>
                    <a:schemeClr val="bg1"/>
                  </a:solidFill>
                </a:rPr>
                <a:t>3	DESARROLLO</a:t>
              </a:r>
            </a:p>
            <a:p>
              <a:pPr lvl="1">
                <a:spcBef>
                  <a:spcPts val="0"/>
                </a:spcBef>
                <a:spcAft>
                  <a:spcPts val="200"/>
                </a:spcAft>
              </a:pPr>
              <a:r>
                <a:rPr lang="es-ES" sz="900" dirty="0">
                  <a:solidFill>
                    <a:schemeClr val="bg1"/>
                  </a:solidFill>
                </a:rPr>
                <a:t>3.1	</a:t>
              </a:r>
              <a:r>
                <a:rPr lang="es-EC" sz="900" dirty="0">
                  <a:solidFill>
                    <a:schemeClr val="bg1"/>
                  </a:solidFill>
                </a:rPr>
                <a:t>CREACIÓN DEL PROYECTO</a:t>
              </a:r>
            </a:p>
            <a:p>
              <a:pPr lvl="1">
                <a:spcBef>
                  <a:spcPts val="0"/>
                </a:spcBef>
                <a:spcAft>
                  <a:spcPts val="200"/>
                </a:spcAft>
              </a:pPr>
              <a:r>
                <a:rPr lang="es-ES" sz="900" dirty="0">
                  <a:solidFill>
                    <a:schemeClr val="bg1"/>
                  </a:solidFill>
                </a:rPr>
                <a:t>3.2	</a:t>
              </a:r>
              <a:r>
                <a:rPr lang="es-EC" sz="900" dirty="0">
                  <a:solidFill>
                    <a:schemeClr val="bg1"/>
                  </a:solidFill>
                </a:rPr>
                <a:t>CREACIÓN DE VISTAS DEL PROYECTO</a:t>
              </a:r>
            </a:p>
            <a:p>
              <a:pPr lvl="1">
                <a:spcBef>
                  <a:spcPts val="0"/>
                </a:spcBef>
                <a:spcAft>
                  <a:spcPts val="200"/>
                </a:spcAft>
              </a:pPr>
              <a:r>
                <a:rPr lang="es-ES" sz="900" dirty="0">
                  <a:solidFill>
                    <a:schemeClr val="bg1"/>
                  </a:solidFill>
                </a:rPr>
                <a:t>3.3	</a:t>
              </a:r>
              <a:r>
                <a:rPr lang="es-EC" sz="900" dirty="0">
                  <a:solidFill>
                    <a:schemeClr val="bg1"/>
                  </a:solidFill>
                </a:rPr>
                <a:t>CREACIÓN DE MODELOS DEL PROYECTO</a:t>
              </a:r>
            </a:p>
            <a:p>
              <a:pPr lvl="1">
                <a:spcBef>
                  <a:spcPts val="0"/>
                </a:spcBef>
                <a:spcAft>
                  <a:spcPts val="200"/>
                </a:spcAft>
              </a:pPr>
              <a:r>
                <a:rPr lang="es-MX" sz="900" dirty="0">
                  <a:solidFill>
                    <a:schemeClr val="bg1"/>
                  </a:solidFill>
                </a:rPr>
                <a:t>3.4	</a:t>
              </a:r>
              <a:r>
                <a:rPr lang="es-EC" sz="900" dirty="0">
                  <a:solidFill>
                    <a:schemeClr val="bg1"/>
                  </a:solidFill>
                </a:rPr>
                <a:t>CREACIÓN DE CONTROLADORES DEL PROYECTO</a:t>
              </a:r>
            </a:p>
            <a:p>
              <a:pPr>
                <a:spcBef>
                  <a:spcPts val="0"/>
                </a:spcBef>
                <a:spcAft>
                  <a:spcPts val="200"/>
                </a:spcAft>
              </a:pPr>
              <a:r>
                <a:rPr lang="es-ES" sz="900" dirty="0">
                  <a:solidFill>
                    <a:schemeClr val="bg1"/>
                  </a:solidFill>
                </a:rPr>
                <a:t>4	EJECUCIÓN DEL PROYECTO</a:t>
              </a:r>
            </a:p>
            <a:p>
              <a:pPr>
                <a:spcBef>
                  <a:spcPts val="0"/>
                </a:spcBef>
                <a:spcAft>
                  <a:spcPts val="200"/>
                </a:spcAft>
              </a:pPr>
              <a:r>
                <a:rPr lang="es-ES" sz="900" dirty="0">
                  <a:solidFill>
                    <a:schemeClr val="bg1"/>
                  </a:solidFill>
                </a:rPr>
                <a:t>5	CONCLUSIONES</a:t>
              </a:r>
            </a:p>
            <a:p>
              <a:pPr>
                <a:spcBef>
                  <a:spcPts val="0"/>
                </a:spcBef>
                <a:spcAft>
                  <a:spcPts val="200"/>
                </a:spcAft>
              </a:pPr>
              <a:r>
                <a:rPr lang="es-ES" sz="900" dirty="0">
                  <a:solidFill>
                    <a:schemeClr val="bg1"/>
                  </a:solidFill>
                </a:rPr>
                <a:t>6	RECOMENDACIONES</a:t>
              </a:r>
            </a:p>
            <a:p>
              <a:pPr>
                <a:spcBef>
                  <a:spcPts val="0"/>
                </a:spcBef>
                <a:spcAft>
                  <a:spcPts val="200"/>
                </a:spcAft>
              </a:pPr>
              <a:r>
                <a:rPr lang="es-ES" sz="900" b="1" dirty="0">
                  <a:solidFill>
                    <a:srgbClr val="FFFF00"/>
                  </a:solidFill>
                </a:rPr>
                <a:t>7	BIBLIOGRAFÍA</a:t>
              </a:r>
            </a:p>
          </p:txBody>
        </p:sp>
        <p:sp>
          <p:nvSpPr>
            <p:cNvPr id="14" name="CuadroTexto 13">
              <a:extLst>
                <a:ext uri="{FF2B5EF4-FFF2-40B4-BE49-F238E27FC236}">
                  <a16:creationId xmlns:a16="http://schemas.microsoft.com/office/drawing/2014/main" id="{466F937D-60EB-3C1A-BF2C-C4C6ED4156CC}"/>
                </a:ext>
              </a:extLst>
            </p:cNvPr>
            <p:cNvSpPr txBox="1"/>
            <p:nvPr/>
          </p:nvSpPr>
          <p:spPr>
            <a:xfrm>
              <a:off x="11713580" y="6462978"/>
              <a:ext cx="478420" cy="400110"/>
            </a:xfrm>
            <a:prstGeom prst="rect">
              <a:avLst/>
            </a:prstGeom>
            <a:noFill/>
          </p:spPr>
          <p:txBody>
            <a:bodyPr wrap="square" rtlCol="0">
              <a:spAutoFit/>
            </a:bodyPr>
            <a:lstStyle/>
            <a:p>
              <a:pPr algn="ctr">
                <a:spcAft>
                  <a:spcPts val="200"/>
                </a:spcAft>
              </a:pPr>
              <a:r>
                <a:rPr lang="es-EC" sz="2000" dirty="0">
                  <a:solidFill>
                    <a:schemeClr val="bg1"/>
                  </a:solidFill>
                </a:rPr>
                <a:t>95</a:t>
              </a:r>
            </a:p>
          </p:txBody>
        </p:sp>
      </p:grpSp>
    </p:spTree>
    <p:extLst>
      <p:ext uri="{BB962C8B-B14F-4D97-AF65-F5344CB8AC3E}">
        <p14:creationId xmlns:p14="http://schemas.microsoft.com/office/powerpoint/2010/main" val="57144185"/>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854A3B6139C2F4CA267C833574EC0B2" ma:contentTypeVersion="7" ma:contentTypeDescription="Crear nuevo documento." ma:contentTypeScope="" ma:versionID="7eff8e76f9b73fd43022abad00f5e571">
  <xsd:schema xmlns:xsd="http://www.w3.org/2001/XMLSchema" xmlns:xs="http://www.w3.org/2001/XMLSchema" xmlns:p="http://schemas.microsoft.com/office/2006/metadata/properties" xmlns:ns3="757c851f-a54b-415f-9d4a-84ace0105453" xmlns:ns4="fabca9b8-e3d4-4b8b-aadf-8632b399ac5a" targetNamespace="http://schemas.microsoft.com/office/2006/metadata/properties" ma:root="true" ma:fieldsID="bd593ea182a9448b443016ba10a5b4bf" ns3:_="" ns4:_="">
    <xsd:import namespace="757c851f-a54b-415f-9d4a-84ace0105453"/>
    <xsd:import namespace="fabca9b8-e3d4-4b8b-aadf-8632b399ac5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7c851f-a54b-415f-9d4a-84ace01054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abca9b8-e3d4-4b8b-aadf-8632b399ac5a"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81294FA-BF06-4978-9A7F-A70E0F9AD214}">
  <ds:schemaRefs>
    <ds:schemaRef ds:uri="757c851f-a54b-415f-9d4a-84ace0105453"/>
    <ds:schemaRef ds:uri="fabca9b8-e3d4-4b8b-aadf-8632b399ac5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3DCAEA0-94B1-4E6A-AD26-F5EDE5307CAC}">
  <ds:schemaRefs>
    <ds:schemaRef ds:uri="http://schemas.microsoft.com/sharepoint/v3/contenttype/forms"/>
  </ds:schemaRefs>
</ds:datastoreItem>
</file>

<file path=customXml/itemProps3.xml><?xml version="1.0" encoding="utf-8"?>
<ds:datastoreItem xmlns:ds="http://schemas.openxmlformats.org/officeDocument/2006/customXml" ds:itemID="{E476FF2B-C098-40B2-8C02-A6808430CAFA}">
  <ds:schemaRefs>
    <ds:schemaRef ds:uri="757c851f-a54b-415f-9d4a-84ace0105453"/>
    <ds:schemaRef ds:uri="fabca9b8-e3d4-4b8b-aadf-8632b399ac5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1805</TotalTime>
  <Words>24335</Words>
  <Application>Microsoft Office PowerPoint</Application>
  <PresentationFormat>Panorámica</PresentationFormat>
  <Paragraphs>3580</Paragraphs>
  <Slides>95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95</vt:i4>
      </vt:variant>
    </vt:vector>
  </HeadingPairs>
  <TitlesOfParts>
    <vt:vector size="100" baseType="lpstr">
      <vt:lpstr>Arial</vt:lpstr>
      <vt:lpstr>Calibri</vt:lpstr>
      <vt:lpstr>Gill Sans MT</vt:lpstr>
      <vt:lpstr>Wingdings 2</vt:lpstr>
      <vt:lpstr>Dividendo</vt:lpstr>
      <vt:lpstr>LOGIN EN NETBEANS</vt:lpstr>
      <vt:lpstr>Presentación de PowerPoint</vt:lpstr>
      <vt:lpstr>1 OBJETIVOS</vt:lpstr>
      <vt:lpstr>2 Marco teórico 2.1  ARQUITECTURA EN MODELO-VISTA-CONTROLADOR</vt:lpstr>
      <vt:lpstr>2.2  INTEGRACION A BASES DE DATOS DESDE JAVA.</vt:lpstr>
      <vt:lpstr>2.3  DATA ACCESS OBJECT</vt:lpstr>
      <vt:lpstr>2.4  INTERFACES JAVA.</vt:lpstr>
      <vt:lpstr>2.5  JAVA SERVER FACES</vt:lpstr>
      <vt:lpstr>2.6   FACELETS</vt:lpstr>
      <vt:lpstr>2.7  JAVA PERSISTENCE API (JPA).</vt:lpstr>
      <vt:lpstr>2.8  OBJETOS DE MAPEO RELACIONAL.</vt:lpstr>
      <vt:lpstr>2.9  ENTITY MANAGER.</vt:lpstr>
      <vt:lpstr>2.10  MYSQL.</vt:lpstr>
      <vt:lpstr>2.11 DLL Y DML</vt:lpstr>
      <vt:lpstr>2.12 IMPORTANCIA DE LOS ROLES EN UNA APLICACIÓN.</vt:lpstr>
      <vt:lpstr>2.13 MYSQL CONNECTOR Y JDBC</vt:lpstr>
      <vt:lpstr>2.14 ROLES Y USUARIOS RELACIÓN BASE GENERAL</vt:lpstr>
      <vt:lpstr>2.15 PROGRAMACION ORIENTADA A OBJETOS (POO).</vt:lpstr>
      <vt:lpstr>2.16 PROTOCOLO SIMPLE DE TRANSFERENCIA DE CORREO (SMTP).</vt:lpstr>
      <vt:lpstr>2.17 PROTOCOLO POST OFFICE (POP).</vt:lpstr>
      <vt:lpstr>2.18 IMAP.</vt:lpstr>
      <vt:lpstr>2.19 CIFRADO SSL Y TLS</vt:lpstr>
      <vt:lpstr>2.20  MÉTODOS</vt:lpstr>
      <vt:lpstr>2.21  TÉRMINOS</vt:lpstr>
      <vt:lpstr>2.21  TÉRMINOS</vt:lpstr>
      <vt:lpstr>3 DESARROLLO</vt:lpstr>
      <vt:lpstr>3.1   CREACIÓN DEL PROYECTO 3.1.1  CREAR UNA APLICACIÓN LLAMADA        LOGIN_NETBEANS_GRUPO#.</vt:lpstr>
      <vt:lpstr>Presentación de PowerPoint</vt:lpstr>
      <vt:lpstr>Presentación de PowerPoint</vt:lpstr>
      <vt:lpstr>3.1.2 CREACIÓN DE ESTRUCTURA MVC DEL PROYECTO.</vt:lpstr>
      <vt:lpstr>Presentación de PowerPoint</vt:lpstr>
      <vt:lpstr>3.1.3 IMPORTACIÓN DE BIBLIOTECAS NECESARIAS</vt:lpstr>
      <vt:lpstr>Presentación de PowerPoint</vt:lpstr>
      <vt:lpstr>3.1.4 CONEXIÓN CON LA BASE DE DATOS.</vt:lpstr>
      <vt:lpstr>Presentación de PowerPoint</vt:lpstr>
      <vt:lpstr>Presentación de PowerPoint</vt:lpstr>
      <vt:lpstr>Presentación de PowerPoint</vt:lpstr>
      <vt:lpstr>3.2  CREACIÓN DE VISTAS DEL PROYECTO 3.2.1 CREACIÓN DE ARCHIVOS JSF.</vt:lpstr>
      <vt:lpstr>Presentación de PowerPoint</vt:lpstr>
      <vt:lpstr>Presentación de PowerPoint</vt:lpstr>
      <vt:lpstr>Presentación de PowerPoint</vt:lpstr>
      <vt:lpstr>Presentación de PowerPoint</vt:lpstr>
      <vt:lpstr>3.2.2 CODIFICACIÓN DE ARCHIVO INDEX</vt:lpstr>
      <vt:lpstr>3.2.3 CREACIÓN DE ARCHIVO MENU.</vt:lpstr>
      <vt:lpstr>Presentación de PowerPoint</vt:lpstr>
      <vt:lpstr>3.2.4 CREACIÓN DE ARCHIVO CAMBIARPASSWORD.</vt:lpstr>
      <vt:lpstr>Presentación de PowerPoint</vt:lpstr>
      <vt:lpstr>3.2.5  CREACIÓN DE ARCHIVO RESETEARPASSWORD.</vt:lpstr>
      <vt:lpstr>Presentación de PowerPoint</vt:lpstr>
      <vt:lpstr>3.2.6  MODIFICACIÓN DE CRUDS.</vt:lpstr>
      <vt:lpstr>Presentación de PowerPoint</vt:lpstr>
      <vt:lpstr>3.2.7  IMPLEMENTACIÓN DE TABVIEWS.</vt:lpstr>
      <vt:lpstr>Presentación de PowerPoint</vt:lpstr>
      <vt:lpstr>Presentación de PowerPoint</vt:lpstr>
      <vt:lpstr>3.3  CREACIÓN DE MODELOS DEL PROYECTO 3.3.1 CREACIÓN DE LOS ARCHIVOS DEL MODELO.</vt:lpstr>
      <vt:lpstr>Presentación de PowerPoint</vt:lpstr>
      <vt:lpstr>Presentación de PowerPoint</vt:lpstr>
      <vt:lpstr>Presentación de PowerPoint</vt:lpstr>
      <vt:lpstr>Presentación de PowerPoint</vt:lpstr>
      <vt:lpstr>Presentación de PowerPoint</vt:lpstr>
      <vt:lpstr>Presentación de PowerPoint</vt:lpstr>
      <vt:lpstr> 3.3.2 CREACIÓN DEL ARCHIVO CORREO</vt:lpstr>
      <vt:lpstr>Presentación de PowerPoint</vt:lpstr>
      <vt:lpstr>Presentación de PowerPoint</vt:lpstr>
      <vt:lpstr> 3.4  CREACIÓN DE CONTROLADORES DEL PROYECTO</vt:lpstr>
      <vt:lpstr> 3.4.1  CREACIÓN Y CODIFICACIÓN DEL ARCHIVO MENUCONTROLADOR.</vt:lpstr>
      <vt:lpstr>Presentación de PowerPoint</vt:lpstr>
      <vt:lpstr>Presentación de PowerPoint</vt:lpstr>
      <vt:lpstr> 3.4.2 CREACIÓN Y CODIFICACIÓN DEL ARCHIVO ENVIARCORREO.</vt:lpstr>
      <vt:lpstr>Presentación de PowerPoint</vt:lpstr>
      <vt:lpstr>Presentación de PowerPoint</vt:lpstr>
      <vt:lpstr> 3.4.3 CREACIÓN Y CODIFICACIÓN DEL ARCHIVO EMAILVALIDATOR.</vt:lpstr>
      <vt:lpstr>Presentación de PowerPoint</vt:lpstr>
      <vt:lpstr>Presentación de PowerPoint</vt:lpstr>
      <vt:lpstr> 3.4.4 CREACIÓN Y CODIFICACIÓN DEL ARCHIVO CEDULAVALIDATOR.</vt:lpstr>
      <vt:lpstr>Presentación de PowerPoint</vt:lpstr>
      <vt:lpstr>Presentación de PowerPoint</vt:lpstr>
      <vt:lpstr> 3.4.5 CREACIÓN Y CODIFICACIÓN DEL ARCHIVO PASSWORDVALIDATOR.</vt:lpstr>
      <vt:lpstr>Presentación de PowerPoint</vt:lpstr>
      <vt:lpstr>Presentación de PowerPoint</vt:lpstr>
      <vt:lpstr>4 EJECUCIÓN DEL PROYECTO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5 CONCLUSIONES</vt:lpstr>
      <vt:lpstr>6 RECOMENDACIONES</vt:lpstr>
      <vt:lpstr>7 BIBLIOGRAFÍA</vt:lpstr>
      <vt:lpstr>7 BIBLIOGRAFÍA</vt:lpstr>
      <vt:lpstr>7 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Creación de web con java server faces</dc:title>
  <dc:creator>Michael Villarruel</dc:creator>
  <cp:lastModifiedBy>ANDRES VINICIO PALLANGO TAPIA</cp:lastModifiedBy>
  <cp:revision>51</cp:revision>
  <dcterms:created xsi:type="dcterms:W3CDTF">2020-07-10T23:33:49Z</dcterms:created>
  <dcterms:modified xsi:type="dcterms:W3CDTF">2023-07-27T23:16:57Z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0x010100C854A3B6139C2F4CA267C833574EC0B2</vt:lpwstr>
  </property>
</Properties>
</file>